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sldIdLst>
    <p:sldId id="256" r:id="rId5"/>
    <p:sldId id="259" r:id="rId6"/>
    <p:sldId id="257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718"/>
  </p:normalViewPr>
  <p:slideViewPr>
    <p:cSldViewPr snapToGrid="0">
      <p:cViewPr>
        <p:scale>
          <a:sx n="50" d="100"/>
          <a:sy n="50" d="100"/>
        </p:scale>
        <p:origin x="141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1/8/2023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5F02DCD1-2C6B-F948-9F72-3BB0CF3D512E}" type="datetime1">
              <a:rPr lang="en-US" smtClean="0"/>
              <a:pPr/>
              <a:t>1/8/2023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C1583C39-01BF-7F43-854C-FBB4E9AB6B0C}" type="datetime1">
              <a:rPr lang="en-US" smtClean="0"/>
              <a:pPr/>
              <a:t>1/8/2023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4B103E64-1627-9140-8127-1849FED275E1}" type="datetime1">
              <a:rPr lang="en-US" smtClean="0"/>
              <a:pPr/>
              <a:t>1/8/2023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DD9C8446-696E-6942-B6C8-CC9CAD0B34E0}" type="datetime1">
              <a:rPr lang="en-US" smtClean="0"/>
              <a:pPr/>
              <a:t>1/8/2023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F5592931-05C6-8543-8B6E-A8BD29BD5C2B}" type="datetime1">
              <a:rPr lang="en-US" smtClean="0"/>
              <a:pPr/>
              <a:t>1/8/2023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7E7AB22C-8B7E-9B4A-8C65-396C3C874D86}" type="datetime1">
              <a:rPr lang="en-US" smtClean="0"/>
              <a:pPr/>
              <a:t>1/8/2023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8CE9AC2A-20AD-8C48-B5EB-B5322BDBCDEE}" type="datetime1">
              <a:rPr lang="en-US" smtClean="0"/>
              <a:pPr/>
              <a:t>1/8/2023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4CF75428-5BE0-934D-BB71-675F8E23A386}" type="datetime1">
              <a:rPr lang="en-US" smtClean="0"/>
              <a:pPr/>
              <a:t>1/8/2023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9A85C5CA-AE29-AB4C-8F85-0373C72001D8}" type="datetime1">
              <a:rPr lang="en-US" smtClean="0"/>
              <a:pPr/>
              <a:t>1/8/2023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75594855-01E8-5A4B-B2B8-E2ECEF879100}" type="datetime1">
              <a:rPr lang="en-US" smtClean="0"/>
              <a:pPr/>
              <a:t>1/8/2023</a:t>
            </a:fld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B562DF68-3089-814D-8A14-C651FE91885E}" type="datetime1">
              <a:rPr lang="en-US" smtClean="0"/>
              <a:pPr/>
              <a:t>1/8/2023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1150" y="902380"/>
            <a:ext cx="8919936" cy="2387600"/>
          </a:xfrm>
        </p:spPr>
        <p:txBody>
          <a:bodyPr/>
          <a:lstStyle/>
          <a:p>
            <a:r>
              <a:rPr lang="en-US" dirty="0" err="1"/>
              <a:t>Persembahan</a:t>
            </a:r>
            <a:r>
              <a:rPr lang="en-US" dirty="0"/>
              <a:t> </a:t>
            </a:r>
            <a:r>
              <a:rPr lang="en-US" dirty="0" err="1"/>
              <a:t>Janji</a:t>
            </a:r>
            <a:r>
              <a:rPr lang="en-US" dirty="0"/>
              <a:t> Iman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1150" y="3289980"/>
            <a:ext cx="9500507" cy="806675"/>
          </a:xfrm>
        </p:spPr>
        <p:txBody>
          <a:bodyPr/>
          <a:lstStyle/>
          <a:p>
            <a:r>
              <a:rPr lang="en-US" dirty="0" err="1"/>
              <a:t>Rekapitulasi</a:t>
            </a:r>
            <a:r>
              <a:rPr lang="en-US" dirty="0"/>
              <a:t> </a:t>
            </a:r>
            <a:r>
              <a:rPr lang="en-US" dirty="0" err="1"/>
              <a:t>Selang</a:t>
            </a:r>
            <a:r>
              <a:rPr lang="en-US" dirty="0"/>
              <a:t> </a:t>
            </a:r>
            <a:r>
              <a:rPr lang="en-US" dirty="0" err="1"/>
              <a:t>Januari</a:t>
            </a:r>
            <a:r>
              <a:rPr lang="en-US" dirty="0"/>
              <a:t> </a:t>
            </a:r>
            <a:r>
              <a:rPr lang="en-US" dirty="0" err="1"/>
              <a:t>s.d</a:t>
            </a:r>
            <a:r>
              <a:rPr lang="en-US" dirty="0"/>
              <a:t> 31 </a:t>
            </a:r>
            <a:r>
              <a:rPr lang="en-US" dirty="0" err="1"/>
              <a:t>Desember</a:t>
            </a:r>
            <a:r>
              <a:rPr lang="en-US" dirty="0"/>
              <a:t> 2022 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D5D5880-FD00-065E-40E4-8B06FCD48D8D}"/>
              </a:ext>
            </a:extLst>
          </p:cNvPr>
          <p:cNvSpPr txBox="1">
            <a:spLocks/>
          </p:cNvSpPr>
          <p:nvPr/>
        </p:nvSpPr>
        <p:spPr>
          <a:xfrm>
            <a:off x="311150" y="3899580"/>
            <a:ext cx="11322050" cy="8066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i="1" dirty="0" err="1">
                <a:solidFill>
                  <a:schemeClr val="accent1">
                    <a:lumMod val="50000"/>
                  </a:schemeClr>
                </a:solidFill>
              </a:rPr>
              <a:t>Realisasi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b="1" i="1" dirty="0" err="1">
                <a:solidFill>
                  <a:schemeClr val="accent1">
                    <a:lumMod val="50000"/>
                  </a:schemeClr>
                </a:solidFill>
              </a:rPr>
              <a:t>Persembahan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b="1" i="1" dirty="0" err="1">
                <a:solidFill>
                  <a:schemeClr val="accent1">
                    <a:lumMod val="50000"/>
                  </a:schemeClr>
                </a:solidFill>
              </a:rPr>
              <a:t>Janji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</a:rPr>
              <a:t> Iman </a:t>
            </a:r>
            <a:r>
              <a:rPr lang="en-US" sz="2800" b="1" i="1" dirty="0" err="1">
                <a:solidFill>
                  <a:schemeClr val="accent1">
                    <a:lumMod val="50000"/>
                  </a:schemeClr>
                </a:solidFill>
              </a:rPr>
              <a:t>Tahun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</a:rPr>
              <a:t> 2022 Rp. 113,250,000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  <p:transition spd="slow"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6CAAB0-FCDC-F318-FC52-6184B608945C}"/>
              </a:ext>
            </a:extLst>
          </p:cNvPr>
          <p:cNvSpPr txBox="1"/>
          <p:nvPr/>
        </p:nvSpPr>
        <p:spPr>
          <a:xfrm>
            <a:off x="1152070" y="96159"/>
            <a:ext cx="3367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masis MT Pro Black" panose="02040A04050005020304" pitchFamily="18" charset="0"/>
                <a:cs typeface="Aharoni" panose="02010803020104030203" pitchFamily="2" charset="-79"/>
              </a:rPr>
              <a:t>KOLOM 9</a:t>
            </a:r>
            <a:endParaRPr lang="en-ID" sz="4000" dirty="0">
              <a:latin typeface="Amasis MT Pro Black" panose="02040A04050005020304" pitchFamily="18" charset="0"/>
              <a:cs typeface="Aharoni" panose="02010803020104030203" pitchFamily="2" charset="-79"/>
            </a:endParaRPr>
          </a:p>
        </p:txBody>
      </p:sp>
      <p:graphicFrame>
        <p:nvGraphicFramePr>
          <p:cNvPr id="18" name="Table 18">
            <a:extLst>
              <a:ext uri="{FF2B5EF4-FFF2-40B4-BE49-F238E27FC236}">
                <a16:creationId xmlns:a16="http://schemas.microsoft.com/office/drawing/2014/main" id="{FC03F40F-7E60-5504-3396-0BB042A700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018355"/>
              </p:ext>
            </p:extLst>
          </p:nvPr>
        </p:nvGraphicFramePr>
        <p:xfrm>
          <a:off x="266700" y="867544"/>
          <a:ext cx="5714999" cy="578337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3019">
                  <a:extLst>
                    <a:ext uri="{9D8B030D-6E8A-4147-A177-3AD203B41FA5}">
                      <a16:colId xmlns:a16="http://schemas.microsoft.com/office/drawing/2014/main" val="1714744458"/>
                    </a:ext>
                  </a:extLst>
                </a:gridCol>
                <a:gridCol w="3629401">
                  <a:extLst>
                    <a:ext uri="{9D8B030D-6E8A-4147-A177-3AD203B41FA5}">
                      <a16:colId xmlns:a16="http://schemas.microsoft.com/office/drawing/2014/main" val="2489900186"/>
                    </a:ext>
                  </a:extLst>
                </a:gridCol>
                <a:gridCol w="1592579">
                  <a:extLst>
                    <a:ext uri="{9D8B030D-6E8A-4147-A177-3AD203B41FA5}">
                      <a16:colId xmlns:a16="http://schemas.microsoft.com/office/drawing/2014/main" val="853791561"/>
                    </a:ext>
                  </a:extLst>
                </a:gridCol>
              </a:tblGrid>
              <a:tr h="39131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Nama </a:t>
                      </a:r>
                      <a:r>
                        <a:rPr lang="en-US" dirty="0" err="1"/>
                        <a:t>Keluarga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Jumlah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845635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</a:t>
                      </a:r>
                      <a:r>
                        <a:rPr lang="en-ID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Pnt</a:t>
                      </a:r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. IROTH REGAH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1,000,000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206206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PNT dan </a:t>
                      </a:r>
                      <a:r>
                        <a:rPr lang="en-ID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Diaken</a:t>
                      </a:r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. NENDER   </a:t>
                      </a:r>
                    </a:p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      MONIUNG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1,500,000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36744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3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IROTH TALUMEWO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724881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4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KAAWOAN SAMBUAGA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825176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5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KALENGKONGAN KOLOAY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039595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6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KALUKU MAMAHIT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4471766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7 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KALUKU MASSIE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6115354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8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KUMOLONTANG PANGEMANAN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963787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9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KUMOLONTANG SAMBUAGA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6468524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KUMOLONTANG SEMBEL MIKE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275949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11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LUMINTANG IROTH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3123393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IBU JD. D. MAKANGIRAS TUNAS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32366531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13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MANDANG SAMBUAGA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30449587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14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SALAKA LONGKUTOY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Rp. 	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0063188"/>
                  </a:ext>
                </a:extLst>
              </a:tr>
            </a:tbl>
          </a:graphicData>
        </a:graphic>
      </p:graphicFrame>
      <p:graphicFrame>
        <p:nvGraphicFramePr>
          <p:cNvPr id="20" name="Table 18">
            <a:extLst>
              <a:ext uri="{FF2B5EF4-FFF2-40B4-BE49-F238E27FC236}">
                <a16:creationId xmlns:a16="http://schemas.microsoft.com/office/drawing/2014/main" id="{F2FCFBAA-B3FA-BA6A-4CEB-58095C2207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755943"/>
              </p:ext>
            </p:extLst>
          </p:nvPr>
        </p:nvGraphicFramePr>
        <p:xfrm>
          <a:off x="6210301" y="867545"/>
          <a:ext cx="5714999" cy="579716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3019">
                  <a:extLst>
                    <a:ext uri="{9D8B030D-6E8A-4147-A177-3AD203B41FA5}">
                      <a16:colId xmlns:a16="http://schemas.microsoft.com/office/drawing/2014/main" val="1714744458"/>
                    </a:ext>
                  </a:extLst>
                </a:gridCol>
                <a:gridCol w="3621780">
                  <a:extLst>
                    <a:ext uri="{9D8B030D-6E8A-4147-A177-3AD203B41FA5}">
                      <a16:colId xmlns:a16="http://schemas.microsoft.com/office/drawing/2014/main" val="248990018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853791561"/>
                    </a:ext>
                  </a:extLst>
                </a:gridCol>
              </a:tblGrid>
              <a:tr h="38310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Nama </a:t>
                      </a:r>
                      <a:r>
                        <a:rPr lang="en-US" dirty="0" err="1"/>
                        <a:t>Keluarga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Jumlah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845635"/>
                  </a:ext>
                </a:extLst>
              </a:tr>
              <a:tr h="4738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15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 SAMBUAGA KUMOLONTANG  </a:t>
                      </a:r>
                    </a:p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       HENNY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524000" algn="r"/>
                          <a:tab pos="1790700" algn="r"/>
                        </a:tabLst>
                        <a:defRPr/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206206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16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SAMBUAGA SEMBEL CONNY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36744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17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SUMILAT SAMBUAGA JERRY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7248818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18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SUMOLANG SEKEON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2,550,000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8251769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19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TUMIPA KOLAMBAN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defTabSz="895350" fontAlgn="ctr">
                        <a:tabLst>
                          <a:tab pos="15240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1,000,000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0395959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20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IBU JD. F. KUMOLONTANG SEMBEL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defTabSz="895350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4471766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6115354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9637878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64685249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2759498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3123393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32366531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30449587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JUMLAH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Rp. 7,550,000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006318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E5C3DDA8-CFCF-9D7D-3695-B15089C88A64}"/>
              </a:ext>
            </a:extLst>
          </p:cNvPr>
          <p:cNvSpPr txBox="1"/>
          <p:nvPr/>
        </p:nvSpPr>
        <p:spPr>
          <a:xfrm>
            <a:off x="5232400" y="317497"/>
            <a:ext cx="2743200" cy="47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D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621F533-A3B9-BB4E-7C56-E1B380A85905}"/>
              </a:ext>
            </a:extLst>
          </p:cNvPr>
          <p:cNvSpPr txBox="1"/>
          <p:nvPr/>
        </p:nvSpPr>
        <p:spPr>
          <a:xfrm>
            <a:off x="4152900" y="25273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Rekapitulasi</a:t>
            </a:r>
            <a:r>
              <a:rPr lang="en-US" dirty="0"/>
              <a:t> </a:t>
            </a:r>
            <a:r>
              <a:rPr lang="en-US" dirty="0" err="1"/>
              <a:t>Selang</a:t>
            </a:r>
            <a:r>
              <a:rPr lang="en-US" dirty="0"/>
              <a:t> </a:t>
            </a:r>
            <a:r>
              <a:rPr lang="en-US" dirty="0" err="1"/>
              <a:t>Januari</a:t>
            </a:r>
            <a:r>
              <a:rPr lang="en-US" dirty="0"/>
              <a:t> </a:t>
            </a:r>
            <a:r>
              <a:rPr lang="en-US" dirty="0" err="1"/>
              <a:t>s.d</a:t>
            </a:r>
            <a:r>
              <a:rPr lang="en-US" dirty="0"/>
              <a:t> 31 </a:t>
            </a:r>
            <a:r>
              <a:rPr lang="en-US" dirty="0" err="1"/>
              <a:t>Desember</a:t>
            </a:r>
            <a:r>
              <a:rPr lang="en-US" dirty="0"/>
              <a:t> 2022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6F7D1FA-5523-C769-9DA6-C213981168D3}"/>
              </a:ext>
            </a:extLst>
          </p:cNvPr>
          <p:cNvSpPr txBox="1"/>
          <p:nvPr/>
        </p:nvSpPr>
        <p:spPr>
          <a:xfrm>
            <a:off x="10718800" y="359849"/>
            <a:ext cx="193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ldo the Apache" panose="04030904040101010302" pitchFamily="82" charset="0"/>
              </a:rPr>
              <a:t>JANJI IMAN</a:t>
            </a:r>
            <a:endParaRPr lang="en-ID" sz="2400" dirty="0">
              <a:solidFill>
                <a:schemeClr val="bg1"/>
              </a:solidFill>
              <a:latin typeface="Aldo the Apache" panose="04030904040101010302" pitchFamily="8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1E162A-69EC-BA7B-6D4F-3FB7E8B69F5D}"/>
              </a:ext>
            </a:extLst>
          </p:cNvPr>
          <p:cNvSpPr txBox="1"/>
          <p:nvPr/>
        </p:nvSpPr>
        <p:spPr>
          <a:xfrm>
            <a:off x="10629900" y="21903"/>
            <a:ext cx="193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Bahnschrift SemiBold Condensed" panose="020B0502040204020203" pitchFamily="34" charset="0"/>
              </a:rPr>
              <a:t>Persembahan</a:t>
            </a:r>
            <a:endParaRPr lang="en-ID" sz="2400" dirty="0">
              <a:solidFill>
                <a:schemeClr val="bg1"/>
              </a:solidFill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593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6CAAB0-FCDC-F318-FC52-6184B608945C}"/>
              </a:ext>
            </a:extLst>
          </p:cNvPr>
          <p:cNvSpPr txBox="1"/>
          <p:nvPr/>
        </p:nvSpPr>
        <p:spPr>
          <a:xfrm>
            <a:off x="1152070" y="96159"/>
            <a:ext cx="3367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masis MT Pro Black" panose="02040A04050005020304" pitchFamily="18" charset="0"/>
                <a:cs typeface="Aharoni" panose="02010803020104030203" pitchFamily="2" charset="-79"/>
              </a:rPr>
              <a:t>KOLOM 10</a:t>
            </a:r>
            <a:endParaRPr lang="en-ID" sz="4000" dirty="0">
              <a:latin typeface="Amasis MT Pro Black" panose="02040A04050005020304" pitchFamily="18" charset="0"/>
              <a:cs typeface="Aharoni" panose="02010803020104030203" pitchFamily="2" charset="-79"/>
            </a:endParaRPr>
          </a:p>
        </p:txBody>
      </p:sp>
      <p:graphicFrame>
        <p:nvGraphicFramePr>
          <p:cNvPr id="18" name="Table 18">
            <a:extLst>
              <a:ext uri="{FF2B5EF4-FFF2-40B4-BE49-F238E27FC236}">
                <a16:creationId xmlns:a16="http://schemas.microsoft.com/office/drawing/2014/main" id="{FC03F40F-7E60-5504-3396-0BB042A700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777546"/>
              </p:ext>
            </p:extLst>
          </p:nvPr>
        </p:nvGraphicFramePr>
        <p:xfrm>
          <a:off x="266700" y="867544"/>
          <a:ext cx="5714999" cy="5672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019">
                  <a:extLst>
                    <a:ext uri="{9D8B030D-6E8A-4147-A177-3AD203B41FA5}">
                      <a16:colId xmlns:a16="http://schemas.microsoft.com/office/drawing/2014/main" val="1714744458"/>
                    </a:ext>
                  </a:extLst>
                </a:gridCol>
                <a:gridCol w="3629401">
                  <a:extLst>
                    <a:ext uri="{9D8B030D-6E8A-4147-A177-3AD203B41FA5}">
                      <a16:colId xmlns:a16="http://schemas.microsoft.com/office/drawing/2014/main" val="2489900186"/>
                    </a:ext>
                  </a:extLst>
                </a:gridCol>
                <a:gridCol w="1592579">
                  <a:extLst>
                    <a:ext uri="{9D8B030D-6E8A-4147-A177-3AD203B41FA5}">
                      <a16:colId xmlns:a16="http://schemas.microsoft.com/office/drawing/2014/main" val="853791561"/>
                    </a:ext>
                  </a:extLst>
                </a:gridCol>
              </a:tblGrid>
              <a:tr h="39131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Nama </a:t>
                      </a:r>
                      <a:r>
                        <a:rPr lang="en-US" dirty="0" err="1"/>
                        <a:t>Keluarga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Jumlah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845635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</a:t>
                      </a:r>
                      <a:r>
                        <a:rPr lang="en-ID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Pnt</a:t>
                      </a:r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. TUNAS ROBOT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1,500,000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206206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</a:t>
                      </a:r>
                      <a:r>
                        <a:rPr lang="en-ID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Diaken</a:t>
                      </a:r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. SUMILAT KOLANG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36744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3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BAWOHAN LONGKUTOY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724881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4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IROTH TULANGOW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450,000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825176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5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Vik. </a:t>
                      </a:r>
                      <a:r>
                        <a:rPr lang="en-ID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Pdt</a:t>
                      </a:r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. SEMBEL LUMINTANG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039595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6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KAWENGIAN SUMILAT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4471766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7 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KUMOLONTANG TAWAANG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600,000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6115354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8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LALA MUMU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963787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9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LONGKUTOY KAMU LENDY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6468524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LONGKUTOY TANGKILISAN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1,500,000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275949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11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LONTAAN PALIT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300,000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3123393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MANAROINSONG WOTULO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350,000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32366531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13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MUNDUNG SUMILAT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30449587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14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PALIT IROTH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400,000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0063188"/>
                  </a:ext>
                </a:extLst>
              </a:tr>
            </a:tbl>
          </a:graphicData>
        </a:graphic>
      </p:graphicFrame>
      <p:graphicFrame>
        <p:nvGraphicFramePr>
          <p:cNvPr id="20" name="Table 18">
            <a:extLst>
              <a:ext uri="{FF2B5EF4-FFF2-40B4-BE49-F238E27FC236}">
                <a16:creationId xmlns:a16="http://schemas.microsoft.com/office/drawing/2014/main" id="{F2FCFBAA-B3FA-BA6A-4CEB-58095C2207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668841"/>
              </p:ext>
            </p:extLst>
          </p:nvPr>
        </p:nvGraphicFramePr>
        <p:xfrm>
          <a:off x="6210301" y="867545"/>
          <a:ext cx="5714999" cy="5783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019">
                  <a:extLst>
                    <a:ext uri="{9D8B030D-6E8A-4147-A177-3AD203B41FA5}">
                      <a16:colId xmlns:a16="http://schemas.microsoft.com/office/drawing/2014/main" val="1714744458"/>
                    </a:ext>
                  </a:extLst>
                </a:gridCol>
                <a:gridCol w="3621780">
                  <a:extLst>
                    <a:ext uri="{9D8B030D-6E8A-4147-A177-3AD203B41FA5}">
                      <a16:colId xmlns:a16="http://schemas.microsoft.com/office/drawing/2014/main" val="248990018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853791561"/>
                    </a:ext>
                  </a:extLst>
                </a:gridCol>
              </a:tblGrid>
              <a:tr h="38310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Nama </a:t>
                      </a:r>
                      <a:r>
                        <a:rPr lang="en-US" dirty="0" err="1"/>
                        <a:t>Keluarga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Jumlah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845635"/>
                  </a:ext>
                </a:extLst>
              </a:tr>
              <a:tr h="4738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15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PANGAILA BATAREN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524000" algn="r"/>
                          <a:tab pos="1790700" algn="r"/>
                        </a:tabLst>
                        <a:defRPr/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206206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16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PANGAILA LONGKUTOY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36744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17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ROBOT PALAR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7248818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18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SAMBUAGA KUMOLONTANG J.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1,300,000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8251769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19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PNT. SAMBUAGA TUNAS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defTabSz="895350" fontAlgn="ctr">
                        <a:tabLst>
                          <a:tab pos="15240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1,200,000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0395959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20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SCHRAMM SEMBEL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defTabSz="895350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4471766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21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SEMBEL LONGKUTOY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Rp. 	4,000,000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6115354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22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SUMILAT IROTH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Rp. 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9637878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23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SUMILAT SADETH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64685249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24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PALIT TURANG  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2759498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25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PANGAILA  WELANG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3123393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32366531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30449587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JUMLAH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Rp. 12,100,000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006318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E5C3DDA8-CFCF-9D7D-3695-B15089C88A64}"/>
              </a:ext>
            </a:extLst>
          </p:cNvPr>
          <p:cNvSpPr txBox="1"/>
          <p:nvPr/>
        </p:nvSpPr>
        <p:spPr>
          <a:xfrm>
            <a:off x="5232400" y="317497"/>
            <a:ext cx="2743200" cy="47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D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621F533-A3B9-BB4E-7C56-E1B380A85905}"/>
              </a:ext>
            </a:extLst>
          </p:cNvPr>
          <p:cNvSpPr txBox="1"/>
          <p:nvPr/>
        </p:nvSpPr>
        <p:spPr>
          <a:xfrm>
            <a:off x="4152900" y="25273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Rekapitulasi</a:t>
            </a:r>
            <a:r>
              <a:rPr lang="en-US" dirty="0"/>
              <a:t> </a:t>
            </a:r>
            <a:r>
              <a:rPr lang="en-US" dirty="0" err="1"/>
              <a:t>Selang</a:t>
            </a:r>
            <a:r>
              <a:rPr lang="en-US" dirty="0"/>
              <a:t> </a:t>
            </a:r>
            <a:r>
              <a:rPr lang="en-US" dirty="0" err="1"/>
              <a:t>Januari</a:t>
            </a:r>
            <a:r>
              <a:rPr lang="en-US" dirty="0"/>
              <a:t> </a:t>
            </a:r>
            <a:r>
              <a:rPr lang="en-US" dirty="0" err="1"/>
              <a:t>s.d</a:t>
            </a:r>
            <a:r>
              <a:rPr lang="en-US" dirty="0"/>
              <a:t> 31 </a:t>
            </a:r>
            <a:r>
              <a:rPr lang="en-US" dirty="0" err="1"/>
              <a:t>Desember</a:t>
            </a:r>
            <a:r>
              <a:rPr lang="en-US" dirty="0"/>
              <a:t> 2022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6F7D1FA-5523-C769-9DA6-C213981168D3}"/>
              </a:ext>
            </a:extLst>
          </p:cNvPr>
          <p:cNvSpPr txBox="1"/>
          <p:nvPr/>
        </p:nvSpPr>
        <p:spPr>
          <a:xfrm>
            <a:off x="10718800" y="359849"/>
            <a:ext cx="193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ldo the Apache" panose="04030904040101010302" pitchFamily="82" charset="0"/>
              </a:rPr>
              <a:t>JANJI IMAN</a:t>
            </a:r>
            <a:endParaRPr lang="en-ID" sz="2400" dirty="0">
              <a:solidFill>
                <a:schemeClr val="bg1"/>
              </a:solidFill>
              <a:latin typeface="Aldo the Apache" panose="04030904040101010302" pitchFamily="8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1E162A-69EC-BA7B-6D4F-3FB7E8B69F5D}"/>
              </a:ext>
            </a:extLst>
          </p:cNvPr>
          <p:cNvSpPr txBox="1"/>
          <p:nvPr/>
        </p:nvSpPr>
        <p:spPr>
          <a:xfrm>
            <a:off x="10629900" y="21903"/>
            <a:ext cx="193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Bahnschrift SemiBold Condensed" panose="020B0502040204020203" pitchFamily="34" charset="0"/>
              </a:rPr>
              <a:t>Persembahan</a:t>
            </a:r>
            <a:endParaRPr lang="en-ID" sz="2400" dirty="0">
              <a:solidFill>
                <a:schemeClr val="bg1"/>
              </a:solidFill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692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6CAAB0-FCDC-F318-FC52-6184B608945C}"/>
              </a:ext>
            </a:extLst>
          </p:cNvPr>
          <p:cNvSpPr txBox="1"/>
          <p:nvPr/>
        </p:nvSpPr>
        <p:spPr>
          <a:xfrm>
            <a:off x="1152070" y="96159"/>
            <a:ext cx="3367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masis MT Pro Black" panose="02040A04050005020304" pitchFamily="18" charset="0"/>
                <a:cs typeface="Aharoni" panose="02010803020104030203" pitchFamily="2" charset="-79"/>
              </a:rPr>
              <a:t>KOLOM 11</a:t>
            </a:r>
            <a:endParaRPr lang="en-ID" sz="4000" dirty="0">
              <a:latin typeface="Amasis MT Pro Black" panose="02040A04050005020304" pitchFamily="18" charset="0"/>
              <a:cs typeface="Aharoni" panose="02010803020104030203" pitchFamily="2" charset="-79"/>
            </a:endParaRPr>
          </a:p>
        </p:txBody>
      </p:sp>
      <p:graphicFrame>
        <p:nvGraphicFramePr>
          <p:cNvPr id="18" name="Table 18">
            <a:extLst>
              <a:ext uri="{FF2B5EF4-FFF2-40B4-BE49-F238E27FC236}">
                <a16:creationId xmlns:a16="http://schemas.microsoft.com/office/drawing/2014/main" id="{FC03F40F-7E60-5504-3396-0BB042A700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762543"/>
              </p:ext>
            </p:extLst>
          </p:nvPr>
        </p:nvGraphicFramePr>
        <p:xfrm>
          <a:off x="266700" y="867544"/>
          <a:ext cx="5714999" cy="567295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93019">
                  <a:extLst>
                    <a:ext uri="{9D8B030D-6E8A-4147-A177-3AD203B41FA5}">
                      <a16:colId xmlns:a16="http://schemas.microsoft.com/office/drawing/2014/main" val="1714744458"/>
                    </a:ext>
                  </a:extLst>
                </a:gridCol>
                <a:gridCol w="3629401">
                  <a:extLst>
                    <a:ext uri="{9D8B030D-6E8A-4147-A177-3AD203B41FA5}">
                      <a16:colId xmlns:a16="http://schemas.microsoft.com/office/drawing/2014/main" val="2489900186"/>
                    </a:ext>
                  </a:extLst>
                </a:gridCol>
                <a:gridCol w="1592579">
                  <a:extLst>
                    <a:ext uri="{9D8B030D-6E8A-4147-A177-3AD203B41FA5}">
                      <a16:colId xmlns:a16="http://schemas.microsoft.com/office/drawing/2014/main" val="853791561"/>
                    </a:ext>
                  </a:extLst>
                </a:gridCol>
              </a:tblGrid>
              <a:tr h="39131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Nama </a:t>
                      </a:r>
                      <a:r>
                        <a:rPr lang="en-US" dirty="0" err="1"/>
                        <a:t>Keluarga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Jumlah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845635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</a:t>
                      </a:r>
                      <a:r>
                        <a:rPr lang="en-ID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Pnt</a:t>
                      </a:r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. SUMILAT SIWU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3,500,000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206206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</a:t>
                      </a:r>
                      <a:r>
                        <a:rPr lang="en-ID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Diaken</a:t>
                      </a:r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. BAWOHAN OROH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1,250,000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36744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3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PNT. AGRIFINA PANGKEY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724881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4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SDR. DEMSY IROTH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825176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5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FERDINANDUS TULANGOW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1,500,000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039595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6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BPK. HERKE SAMBUAGA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4471766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7 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KAENG PANDOH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6115354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8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KAROMPIS KATUHE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200,000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963787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9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LASAPU RAUW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6468524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MAKI SORONGAN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275949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11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MAMESAH BAWOHAN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3123393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SDR. MICHAEL MEYDI RARUNG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32366531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13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PAKASI OROH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30449587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14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PANDOH INARAY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0063188"/>
                  </a:ext>
                </a:extLst>
              </a:tr>
            </a:tbl>
          </a:graphicData>
        </a:graphic>
      </p:graphicFrame>
      <p:graphicFrame>
        <p:nvGraphicFramePr>
          <p:cNvPr id="20" name="Table 18">
            <a:extLst>
              <a:ext uri="{FF2B5EF4-FFF2-40B4-BE49-F238E27FC236}">
                <a16:creationId xmlns:a16="http://schemas.microsoft.com/office/drawing/2014/main" id="{F2FCFBAA-B3FA-BA6A-4CEB-58095C2207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028094"/>
              </p:ext>
            </p:extLst>
          </p:nvPr>
        </p:nvGraphicFramePr>
        <p:xfrm>
          <a:off x="6210301" y="867545"/>
          <a:ext cx="5714999" cy="578337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93019">
                  <a:extLst>
                    <a:ext uri="{9D8B030D-6E8A-4147-A177-3AD203B41FA5}">
                      <a16:colId xmlns:a16="http://schemas.microsoft.com/office/drawing/2014/main" val="1714744458"/>
                    </a:ext>
                  </a:extLst>
                </a:gridCol>
                <a:gridCol w="3621780">
                  <a:extLst>
                    <a:ext uri="{9D8B030D-6E8A-4147-A177-3AD203B41FA5}">
                      <a16:colId xmlns:a16="http://schemas.microsoft.com/office/drawing/2014/main" val="248990018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853791561"/>
                    </a:ext>
                  </a:extLst>
                </a:gridCol>
              </a:tblGrid>
              <a:tr h="38310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Nama </a:t>
                      </a:r>
                      <a:r>
                        <a:rPr lang="en-US" dirty="0" err="1"/>
                        <a:t>Keluarga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Jumlah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845635"/>
                  </a:ext>
                </a:extLst>
              </a:tr>
              <a:tr h="4738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15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IBU JD. HENNY PANDOH TUNAS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524000" algn="r"/>
                          <a:tab pos="1790700" algn="r"/>
                        </a:tabLst>
                        <a:defRPr/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206206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16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PANGKEY GORUNG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450,000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36744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17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RARUNG SAMBUAGA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7248818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18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RUMAWOW RORIE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300,000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8251769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19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SAMBUAGA KARAUWAN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defTabSz="895350" fontAlgn="ctr">
                        <a:tabLst>
                          <a:tab pos="15240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0395959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20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IBU JD. H. SAMBUAGA TULANGOW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defTabSz="895350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4471766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21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SUMARANDAK WAHONGAN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6115354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9637878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64685249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2759498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3123393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32366531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30449587"/>
                  </a:ext>
                </a:extLst>
              </a:tr>
              <a:tr h="378952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JUMLAH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Rp. 7,700,000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006318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E5C3DDA8-CFCF-9D7D-3695-B15089C88A64}"/>
              </a:ext>
            </a:extLst>
          </p:cNvPr>
          <p:cNvSpPr txBox="1"/>
          <p:nvPr/>
        </p:nvSpPr>
        <p:spPr>
          <a:xfrm>
            <a:off x="5232400" y="317497"/>
            <a:ext cx="2743200" cy="47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D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621F533-A3B9-BB4E-7C56-E1B380A85905}"/>
              </a:ext>
            </a:extLst>
          </p:cNvPr>
          <p:cNvSpPr txBox="1"/>
          <p:nvPr/>
        </p:nvSpPr>
        <p:spPr>
          <a:xfrm>
            <a:off x="4152900" y="25273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Rekapitulasi</a:t>
            </a:r>
            <a:r>
              <a:rPr lang="en-US" dirty="0"/>
              <a:t> </a:t>
            </a:r>
            <a:r>
              <a:rPr lang="en-US" dirty="0" err="1"/>
              <a:t>Selang</a:t>
            </a:r>
            <a:r>
              <a:rPr lang="en-US" dirty="0"/>
              <a:t> </a:t>
            </a:r>
            <a:r>
              <a:rPr lang="en-US" dirty="0" err="1"/>
              <a:t>Januari</a:t>
            </a:r>
            <a:r>
              <a:rPr lang="en-US" dirty="0"/>
              <a:t> </a:t>
            </a:r>
            <a:r>
              <a:rPr lang="en-US" dirty="0" err="1"/>
              <a:t>s.d</a:t>
            </a:r>
            <a:r>
              <a:rPr lang="en-US" dirty="0"/>
              <a:t> 31 </a:t>
            </a:r>
            <a:r>
              <a:rPr lang="en-US" dirty="0" err="1"/>
              <a:t>Desember</a:t>
            </a:r>
            <a:r>
              <a:rPr lang="en-US" dirty="0"/>
              <a:t> 2022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6F7D1FA-5523-C769-9DA6-C213981168D3}"/>
              </a:ext>
            </a:extLst>
          </p:cNvPr>
          <p:cNvSpPr txBox="1"/>
          <p:nvPr/>
        </p:nvSpPr>
        <p:spPr>
          <a:xfrm>
            <a:off x="10718800" y="359849"/>
            <a:ext cx="193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ldo the Apache" panose="04030904040101010302" pitchFamily="82" charset="0"/>
              </a:rPr>
              <a:t>JANJI IMAN</a:t>
            </a:r>
            <a:endParaRPr lang="en-ID" sz="2400" dirty="0">
              <a:solidFill>
                <a:schemeClr val="bg1"/>
              </a:solidFill>
              <a:latin typeface="Aldo the Apache" panose="04030904040101010302" pitchFamily="8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1E162A-69EC-BA7B-6D4F-3FB7E8B69F5D}"/>
              </a:ext>
            </a:extLst>
          </p:cNvPr>
          <p:cNvSpPr txBox="1"/>
          <p:nvPr/>
        </p:nvSpPr>
        <p:spPr>
          <a:xfrm>
            <a:off x="10629900" y="21903"/>
            <a:ext cx="193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Bahnschrift SemiBold Condensed" panose="020B0502040204020203" pitchFamily="34" charset="0"/>
              </a:rPr>
              <a:t>Persembahan</a:t>
            </a:r>
            <a:endParaRPr lang="en-ID" sz="2400" dirty="0">
              <a:solidFill>
                <a:schemeClr val="bg1"/>
              </a:solidFill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65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6CAAB0-FCDC-F318-FC52-6184B608945C}"/>
              </a:ext>
            </a:extLst>
          </p:cNvPr>
          <p:cNvSpPr txBox="1"/>
          <p:nvPr/>
        </p:nvSpPr>
        <p:spPr>
          <a:xfrm>
            <a:off x="1152070" y="96159"/>
            <a:ext cx="3367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masis MT Pro Black" panose="02040A04050005020304" pitchFamily="18" charset="0"/>
                <a:cs typeface="Aharoni" panose="02010803020104030203" pitchFamily="2" charset="-79"/>
              </a:rPr>
              <a:t>KOLOM 1</a:t>
            </a:r>
            <a:endParaRPr lang="en-ID" sz="4000" dirty="0">
              <a:latin typeface="Amasis MT Pro Black" panose="02040A04050005020304" pitchFamily="18" charset="0"/>
              <a:cs typeface="Aharoni" panose="02010803020104030203" pitchFamily="2" charset="-79"/>
            </a:endParaRPr>
          </a:p>
        </p:txBody>
      </p:sp>
      <p:graphicFrame>
        <p:nvGraphicFramePr>
          <p:cNvPr id="18" name="Table 18">
            <a:extLst>
              <a:ext uri="{FF2B5EF4-FFF2-40B4-BE49-F238E27FC236}">
                <a16:creationId xmlns:a16="http://schemas.microsoft.com/office/drawing/2014/main" id="{FC03F40F-7E60-5504-3396-0BB042A700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480716"/>
              </p:ext>
            </p:extLst>
          </p:nvPr>
        </p:nvGraphicFramePr>
        <p:xfrm>
          <a:off x="266700" y="867544"/>
          <a:ext cx="5714999" cy="5672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019">
                  <a:extLst>
                    <a:ext uri="{9D8B030D-6E8A-4147-A177-3AD203B41FA5}">
                      <a16:colId xmlns:a16="http://schemas.microsoft.com/office/drawing/2014/main" val="1714744458"/>
                    </a:ext>
                  </a:extLst>
                </a:gridCol>
                <a:gridCol w="3634481">
                  <a:extLst>
                    <a:ext uri="{9D8B030D-6E8A-4147-A177-3AD203B41FA5}">
                      <a16:colId xmlns:a16="http://schemas.microsoft.com/office/drawing/2014/main" val="2489900186"/>
                    </a:ext>
                  </a:extLst>
                </a:gridCol>
                <a:gridCol w="1587499">
                  <a:extLst>
                    <a:ext uri="{9D8B030D-6E8A-4147-A177-3AD203B41FA5}">
                      <a16:colId xmlns:a16="http://schemas.microsoft.com/office/drawing/2014/main" val="853791561"/>
                    </a:ext>
                  </a:extLst>
                </a:gridCol>
              </a:tblGrid>
              <a:tr h="39131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Nama </a:t>
                      </a:r>
                      <a:r>
                        <a:rPr lang="en-US" dirty="0" err="1"/>
                        <a:t>Keluarga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Jumlah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845635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1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KEL. PNT. MONDING TALUMEWO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Rp. 	800,000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206206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Diaken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STEDY ENDRICO SAYANG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Rp. 	1,500,000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36744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3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KEL. BPK. HESKI ENGKA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724881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4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KEL. BAWOHAN PANGOW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825176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5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BPK. JHONY MEMAH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039595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6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KALENDE KOYONGIAN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4471766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7 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KAWULUR TUNAS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6115354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8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IBU JD. F. KEREH LONGKUTOY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Rp. 	200,000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963787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9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SDR. DJONI RUDY KOLATUNG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Rp. 	200,000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6468524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10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MAKANGIRAS SAJANG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Rp. 	1,500,000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275949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11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MEMAH TUMANGKENG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Rp. 	1,000,000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3123393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12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MEMAH TUNAS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Rp. 	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32366531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13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MONIUNG KEREH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Rp. 	400,000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30449587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14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BPK. ADRI MONIUNG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0063188"/>
                  </a:ext>
                </a:extLst>
              </a:tr>
            </a:tbl>
          </a:graphicData>
        </a:graphic>
      </p:graphicFrame>
      <p:graphicFrame>
        <p:nvGraphicFramePr>
          <p:cNvPr id="20" name="Table 18">
            <a:extLst>
              <a:ext uri="{FF2B5EF4-FFF2-40B4-BE49-F238E27FC236}">
                <a16:creationId xmlns:a16="http://schemas.microsoft.com/office/drawing/2014/main" id="{F2FCFBAA-B3FA-BA6A-4CEB-58095C2207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786051"/>
              </p:ext>
            </p:extLst>
          </p:nvPr>
        </p:nvGraphicFramePr>
        <p:xfrm>
          <a:off x="6210301" y="867545"/>
          <a:ext cx="5714999" cy="5672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019">
                  <a:extLst>
                    <a:ext uri="{9D8B030D-6E8A-4147-A177-3AD203B41FA5}">
                      <a16:colId xmlns:a16="http://schemas.microsoft.com/office/drawing/2014/main" val="1714744458"/>
                    </a:ext>
                  </a:extLst>
                </a:gridCol>
                <a:gridCol w="3621780">
                  <a:extLst>
                    <a:ext uri="{9D8B030D-6E8A-4147-A177-3AD203B41FA5}">
                      <a16:colId xmlns:a16="http://schemas.microsoft.com/office/drawing/2014/main" val="248990018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853791561"/>
                    </a:ext>
                  </a:extLst>
                </a:gridCol>
              </a:tblGrid>
              <a:tr h="39131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Nama </a:t>
                      </a:r>
                      <a:r>
                        <a:rPr lang="en-US" dirty="0" err="1"/>
                        <a:t>Keluarga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Jumlah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845635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15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SAERANG TALUMEWO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524000" algn="r"/>
                          <a:tab pos="1790700" algn="r"/>
                        </a:tabLst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Rp.	200,000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206206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16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SAJANG MAKARAWUNG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Rp.	1,000,000  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36744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17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SAMBUAGA MONIUNG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Rp.	1,500,000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724881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18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SUMOLANG KEREH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825176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19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TALUMEWO MALONDA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defTabSz="895350" fontAlgn="ctr">
                        <a:tabLst>
                          <a:tab pos="1524000" algn="r"/>
                        </a:tabLs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039595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20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TALUMEWO PALIT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defTabSz="895350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Rp. 	1,350,000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4471766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21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TUNAS MEMAH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Rp.	2,150,000 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6115354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963787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6468524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275949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3123393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32366531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30449587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JUMLAH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B06040202020202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Rp. 	12,300,000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B06040202020202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006318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E5C3DDA8-CFCF-9D7D-3695-B15089C88A64}"/>
              </a:ext>
            </a:extLst>
          </p:cNvPr>
          <p:cNvSpPr txBox="1"/>
          <p:nvPr/>
        </p:nvSpPr>
        <p:spPr>
          <a:xfrm>
            <a:off x="5232400" y="317497"/>
            <a:ext cx="2743200" cy="47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D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621F533-A3B9-BB4E-7C56-E1B380A85905}"/>
              </a:ext>
            </a:extLst>
          </p:cNvPr>
          <p:cNvSpPr txBox="1"/>
          <p:nvPr/>
        </p:nvSpPr>
        <p:spPr>
          <a:xfrm>
            <a:off x="4152900" y="25273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Rekapitulasi</a:t>
            </a:r>
            <a:r>
              <a:rPr lang="en-US" dirty="0"/>
              <a:t> </a:t>
            </a:r>
            <a:r>
              <a:rPr lang="en-US" dirty="0" err="1"/>
              <a:t>Selang</a:t>
            </a:r>
            <a:r>
              <a:rPr lang="en-US" dirty="0"/>
              <a:t> </a:t>
            </a:r>
            <a:r>
              <a:rPr lang="en-US" dirty="0" err="1"/>
              <a:t>Januari</a:t>
            </a:r>
            <a:r>
              <a:rPr lang="en-US" dirty="0"/>
              <a:t> </a:t>
            </a:r>
            <a:r>
              <a:rPr lang="en-US" dirty="0" err="1"/>
              <a:t>s.d</a:t>
            </a:r>
            <a:r>
              <a:rPr lang="en-US" dirty="0"/>
              <a:t> 31 </a:t>
            </a:r>
            <a:r>
              <a:rPr lang="en-US" dirty="0" err="1"/>
              <a:t>Desember</a:t>
            </a:r>
            <a:r>
              <a:rPr lang="en-US" dirty="0"/>
              <a:t> 2022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85B7869-7F79-82A9-F8E2-07154916D265}"/>
              </a:ext>
            </a:extLst>
          </p:cNvPr>
          <p:cNvSpPr txBox="1"/>
          <p:nvPr/>
        </p:nvSpPr>
        <p:spPr>
          <a:xfrm>
            <a:off x="10718800" y="359849"/>
            <a:ext cx="193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ldo the Apache" panose="04030904040101010302" pitchFamily="82" charset="0"/>
              </a:rPr>
              <a:t>JANJI IMAN</a:t>
            </a:r>
            <a:endParaRPr lang="en-ID" sz="2400" dirty="0">
              <a:solidFill>
                <a:schemeClr val="bg1"/>
              </a:solidFill>
              <a:latin typeface="Aldo the Apache" panose="04030904040101010302" pitchFamily="8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883544-27E9-0A2E-C631-DFB3EFC6ABB1}"/>
              </a:ext>
            </a:extLst>
          </p:cNvPr>
          <p:cNvSpPr txBox="1"/>
          <p:nvPr/>
        </p:nvSpPr>
        <p:spPr>
          <a:xfrm>
            <a:off x="10629900" y="21903"/>
            <a:ext cx="193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Bahnschrift SemiBold Condensed" panose="020B0502040204020203" pitchFamily="34" charset="0"/>
              </a:rPr>
              <a:t>Persembahan</a:t>
            </a:r>
            <a:endParaRPr lang="en-ID" sz="2400" dirty="0">
              <a:solidFill>
                <a:schemeClr val="bg1"/>
              </a:solidFill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363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6CAAB0-FCDC-F318-FC52-6184B608945C}"/>
              </a:ext>
            </a:extLst>
          </p:cNvPr>
          <p:cNvSpPr txBox="1"/>
          <p:nvPr/>
        </p:nvSpPr>
        <p:spPr>
          <a:xfrm>
            <a:off x="1152070" y="96159"/>
            <a:ext cx="3367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masis MT Pro Black" panose="02040A04050005020304" pitchFamily="18" charset="0"/>
                <a:cs typeface="Aharoni" panose="02010803020104030203" pitchFamily="2" charset="-79"/>
              </a:rPr>
              <a:t>KOLOM 2</a:t>
            </a:r>
            <a:endParaRPr lang="en-ID" sz="4000" dirty="0">
              <a:latin typeface="Amasis MT Pro Black" panose="02040A04050005020304" pitchFamily="18" charset="0"/>
              <a:cs typeface="Aharoni" panose="02010803020104030203" pitchFamily="2" charset="-79"/>
            </a:endParaRPr>
          </a:p>
        </p:txBody>
      </p:sp>
      <p:graphicFrame>
        <p:nvGraphicFramePr>
          <p:cNvPr id="18" name="Table 18">
            <a:extLst>
              <a:ext uri="{FF2B5EF4-FFF2-40B4-BE49-F238E27FC236}">
                <a16:creationId xmlns:a16="http://schemas.microsoft.com/office/drawing/2014/main" id="{FC03F40F-7E60-5504-3396-0BB042A700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017416"/>
              </p:ext>
            </p:extLst>
          </p:nvPr>
        </p:nvGraphicFramePr>
        <p:xfrm>
          <a:off x="266700" y="867544"/>
          <a:ext cx="5714999" cy="567295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93019">
                  <a:extLst>
                    <a:ext uri="{9D8B030D-6E8A-4147-A177-3AD203B41FA5}">
                      <a16:colId xmlns:a16="http://schemas.microsoft.com/office/drawing/2014/main" val="1714744458"/>
                    </a:ext>
                  </a:extLst>
                </a:gridCol>
                <a:gridCol w="3629401">
                  <a:extLst>
                    <a:ext uri="{9D8B030D-6E8A-4147-A177-3AD203B41FA5}">
                      <a16:colId xmlns:a16="http://schemas.microsoft.com/office/drawing/2014/main" val="2489900186"/>
                    </a:ext>
                  </a:extLst>
                </a:gridCol>
                <a:gridCol w="1592579">
                  <a:extLst>
                    <a:ext uri="{9D8B030D-6E8A-4147-A177-3AD203B41FA5}">
                      <a16:colId xmlns:a16="http://schemas.microsoft.com/office/drawing/2014/main" val="853791561"/>
                    </a:ext>
                  </a:extLst>
                </a:gridCol>
              </a:tblGrid>
              <a:tr h="39131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Nama </a:t>
                      </a:r>
                      <a:r>
                        <a:rPr lang="en-US" dirty="0" err="1"/>
                        <a:t>Keluarga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Jumlah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845635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KEL. PNT SAMBUAGA MAKARAWUNG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1,500,000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206206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</a:t>
                      </a:r>
                      <a:r>
                        <a:rPr lang="en-ID" sz="1600" b="0" u="none" strike="noStrike" dirty="0" err="1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Diaken</a:t>
                      </a:r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SUMILAT MAKANGIRAS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36744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3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KEL. PDT. TIMBULENG PAKASI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7,400,000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724881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4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BAWOHAN IROTH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1,500,000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825176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5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BAWOHAN SINGAL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039595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6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BPK. FERRY FECKY ROBOT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4471766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7 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BPK. JOUTJE MAMAHIT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6115354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8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KUMOLONTANG BAWOHAN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963787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9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KUMOLONTANG GONI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6468524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KUMOLONTANG ROBOT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275949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11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MAMAHIT TALUMEWO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3123393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OROH SUMILAT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32366531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13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PANGAILA MANDAGI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30449587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14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POLII PALIT YURIKO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0063188"/>
                  </a:ext>
                </a:extLst>
              </a:tr>
            </a:tbl>
          </a:graphicData>
        </a:graphic>
      </p:graphicFrame>
      <p:graphicFrame>
        <p:nvGraphicFramePr>
          <p:cNvPr id="20" name="Table 18">
            <a:extLst>
              <a:ext uri="{FF2B5EF4-FFF2-40B4-BE49-F238E27FC236}">
                <a16:creationId xmlns:a16="http://schemas.microsoft.com/office/drawing/2014/main" id="{F2FCFBAA-B3FA-BA6A-4CEB-58095C2207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830466"/>
              </p:ext>
            </p:extLst>
          </p:nvPr>
        </p:nvGraphicFramePr>
        <p:xfrm>
          <a:off x="6210301" y="867545"/>
          <a:ext cx="5714999" cy="567295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93019">
                  <a:extLst>
                    <a:ext uri="{9D8B030D-6E8A-4147-A177-3AD203B41FA5}">
                      <a16:colId xmlns:a16="http://schemas.microsoft.com/office/drawing/2014/main" val="1714744458"/>
                    </a:ext>
                  </a:extLst>
                </a:gridCol>
                <a:gridCol w="3621780">
                  <a:extLst>
                    <a:ext uri="{9D8B030D-6E8A-4147-A177-3AD203B41FA5}">
                      <a16:colId xmlns:a16="http://schemas.microsoft.com/office/drawing/2014/main" val="248990018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853791561"/>
                    </a:ext>
                  </a:extLst>
                </a:gridCol>
              </a:tblGrid>
              <a:tr h="39131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Nama </a:t>
                      </a:r>
                      <a:r>
                        <a:rPr lang="en-US" dirty="0" err="1"/>
                        <a:t>Keluarga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Jumlah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845635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15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ROBOT MAMAHIT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524000" algn="r"/>
                          <a:tab pos="1790700" algn="r"/>
                        </a:tabLst>
                        <a:defRPr/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206206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16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SUMILAT LONGKUTOY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36744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17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SUMILAT SAMBUAGA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724881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18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VIK. PDT. SUMILAT SEMBEL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825176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19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SUMUAL PYONG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defTabSz="895350" fontAlgn="ctr">
                        <a:tabLst>
                          <a:tab pos="15240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1,200,000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039595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20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SUMUAL SUMILAT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defTabSz="895350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1,000,000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4471766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21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SUPIT SUMILAT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6115354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963787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6468524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275949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3123393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32366531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30449587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JUMLAH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Rp. 	14,100,000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006318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E5C3DDA8-CFCF-9D7D-3695-B15089C88A64}"/>
              </a:ext>
            </a:extLst>
          </p:cNvPr>
          <p:cNvSpPr txBox="1"/>
          <p:nvPr/>
        </p:nvSpPr>
        <p:spPr>
          <a:xfrm>
            <a:off x="5232400" y="317497"/>
            <a:ext cx="2743200" cy="47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D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B66CA6D-15E2-66E5-E515-2C6E5EEA85AE}"/>
              </a:ext>
            </a:extLst>
          </p:cNvPr>
          <p:cNvSpPr txBox="1"/>
          <p:nvPr/>
        </p:nvSpPr>
        <p:spPr>
          <a:xfrm>
            <a:off x="10718800" y="359849"/>
            <a:ext cx="193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ldo the Apache" panose="04030904040101010302" pitchFamily="82" charset="0"/>
              </a:rPr>
              <a:t>JANJI IMAN</a:t>
            </a:r>
            <a:endParaRPr lang="en-ID" sz="2400" dirty="0">
              <a:solidFill>
                <a:schemeClr val="bg1"/>
              </a:solidFill>
              <a:latin typeface="Aldo the Apache" panose="04030904040101010302" pitchFamily="82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178B02F-23A2-217D-22D5-DA31E536C481}"/>
              </a:ext>
            </a:extLst>
          </p:cNvPr>
          <p:cNvSpPr txBox="1"/>
          <p:nvPr/>
        </p:nvSpPr>
        <p:spPr>
          <a:xfrm>
            <a:off x="10629900" y="21903"/>
            <a:ext cx="193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Bahnschrift SemiBold Condensed" panose="020B0502040204020203" pitchFamily="34" charset="0"/>
              </a:rPr>
              <a:t>Persembahan</a:t>
            </a:r>
            <a:endParaRPr lang="en-ID" sz="2400" dirty="0">
              <a:solidFill>
                <a:schemeClr val="bg1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AE6106-21F3-3FD4-5460-1B7DA73372A5}"/>
              </a:ext>
            </a:extLst>
          </p:cNvPr>
          <p:cNvSpPr txBox="1"/>
          <p:nvPr/>
        </p:nvSpPr>
        <p:spPr>
          <a:xfrm>
            <a:off x="4152900" y="25273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Rekapitulasi</a:t>
            </a:r>
            <a:r>
              <a:rPr lang="en-US" dirty="0"/>
              <a:t> </a:t>
            </a:r>
            <a:r>
              <a:rPr lang="en-US" dirty="0" err="1"/>
              <a:t>Selang</a:t>
            </a:r>
            <a:r>
              <a:rPr lang="en-US" dirty="0"/>
              <a:t> </a:t>
            </a:r>
            <a:r>
              <a:rPr lang="en-US" dirty="0" err="1"/>
              <a:t>Januari</a:t>
            </a:r>
            <a:r>
              <a:rPr lang="en-US" dirty="0"/>
              <a:t> </a:t>
            </a:r>
            <a:r>
              <a:rPr lang="en-US" dirty="0" err="1"/>
              <a:t>s.d</a:t>
            </a:r>
            <a:r>
              <a:rPr lang="en-US" dirty="0"/>
              <a:t> 31 </a:t>
            </a:r>
            <a:r>
              <a:rPr lang="en-US" dirty="0" err="1"/>
              <a:t>Desember</a:t>
            </a:r>
            <a:r>
              <a:rPr lang="en-US" dirty="0"/>
              <a:t> 2022 </a:t>
            </a:r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6CAAB0-FCDC-F318-FC52-6184B608945C}"/>
              </a:ext>
            </a:extLst>
          </p:cNvPr>
          <p:cNvSpPr txBox="1"/>
          <p:nvPr/>
        </p:nvSpPr>
        <p:spPr>
          <a:xfrm>
            <a:off x="1152070" y="96159"/>
            <a:ext cx="3367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masis MT Pro Black" panose="02040A04050005020304" pitchFamily="18" charset="0"/>
                <a:cs typeface="Aharoni" panose="02010803020104030203" pitchFamily="2" charset="-79"/>
              </a:rPr>
              <a:t>KOLOM 3</a:t>
            </a:r>
            <a:endParaRPr lang="en-ID" sz="4000" dirty="0">
              <a:latin typeface="Amasis MT Pro Black" panose="02040A04050005020304" pitchFamily="18" charset="0"/>
              <a:cs typeface="Aharoni" panose="02010803020104030203" pitchFamily="2" charset="-79"/>
            </a:endParaRPr>
          </a:p>
        </p:txBody>
      </p:sp>
      <p:graphicFrame>
        <p:nvGraphicFramePr>
          <p:cNvPr id="18" name="Table 18">
            <a:extLst>
              <a:ext uri="{FF2B5EF4-FFF2-40B4-BE49-F238E27FC236}">
                <a16:creationId xmlns:a16="http://schemas.microsoft.com/office/drawing/2014/main" id="{FC03F40F-7E60-5504-3396-0BB042A700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382063"/>
              </p:ext>
            </p:extLst>
          </p:nvPr>
        </p:nvGraphicFramePr>
        <p:xfrm>
          <a:off x="266700" y="867544"/>
          <a:ext cx="5714999" cy="567295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93019">
                  <a:extLst>
                    <a:ext uri="{9D8B030D-6E8A-4147-A177-3AD203B41FA5}">
                      <a16:colId xmlns:a16="http://schemas.microsoft.com/office/drawing/2014/main" val="1714744458"/>
                    </a:ext>
                  </a:extLst>
                </a:gridCol>
                <a:gridCol w="3629401">
                  <a:extLst>
                    <a:ext uri="{9D8B030D-6E8A-4147-A177-3AD203B41FA5}">
                      <a16:colId xmlns:a16="http://schemas.microsoft.com/office/drawing/2014/main" val="2489900186"/>
                    </a:ext>
                  </a:extLst>
                </a:gridCol>
                <a:gridCol w="1592579">
                  <a:extLst>
                    <a:ext uri="{9D8B030D-6E8A-4147-A177-3AD203B41FA5}">
                      <a16:colId xmlns:a16="http://schemas.microsoft.com/office/drawing/2014/main" val="853791561"/>
                    </a:ext>
                  </a:extLst>
                </a:gridCol>
              </a:tblGrid>
              <a:tr h="39131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Nama </a:t>
                      </a:r>
                      <a:r>
                        <a:rPr lang="en-US" dirty="0" err="1"/>
                        <a:t>Keluarga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Jumlah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845635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</a:t>
                      </a:r>
                      <a:r>
                        <a:rPr lang="en-ID" sz="1600" b="0" u="none" strike="noStrike" dirty="0" err="1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Pnt</a:t>
                      </a:r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. SEMBEL MAKARAWUNG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1,000,000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206206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</a:t>
                      </a:r>
                      <a:r>
                        <a:rPr lang="en-ID" sz="1600" b="0" u="none" strike="noStrike" dirty="0" err="1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Diaken</a:t>
                      </a:r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.  SEMBEL MANITIK 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1,500,000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36744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3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PNT. PANGEMANAN SEMBEL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2,500,000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724881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4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PNT. LONGKUTOY MANDOLANG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825176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5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BPK. ALBERT MASENGI 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039595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6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BPK. ALEXANDER KUMOLONTANG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4471766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7 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KUMOLONTANG MATINDAS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6115354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8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IBU JD. KUMOLONTANG SUWUH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963787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9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KUMOLONTANG WENAS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6468524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BPK. LEXI SUMILAT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275949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11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SDR. MAIKEL LONGKUTOY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3123393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MAKARAWUNG LONGKUTOY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32366531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13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MAKARAWUNG TINGKUE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30449587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14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MAKARAWUNG TUNAS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200,000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0063188"/>
                  </a:ext>
                </a:extLst>
              </a:tr>
            </a:tbl>
          </a:graphicData>
        </a:graphic>
      </p:graphicFrame>
      <p:graphicFrame>
        <p:nvGraphicFramePr>
          <p:cNvPr id="20" name="Table 18">
            <a:extLst>
              <a:ext uri="{FF2B5EF4-FFF2-40B4-BE49-F238E27FC236}">
                <a16:creationId xmlns:a16="http://schemas.microsoft.com/office/drawing/2014/main" id="{F2FCFBAA-B3FA-BA6A-4CEB-58095C2207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084615"/>
              </p:ext>
            </p:extLst>
          </p:nvPr>
        </p:nvGraphicFramePr>
        <p:xfrm>
          <a:off x="6210301" y="867545"/>
          <a:ext cx="5714999" cy="581039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93019">
                  <a:extLst>
                    <a:ext uri="{9D8B030D-6E8A-4147-A177-3AD203B41FA5}">
                      <a16:colId xmlns:a16="http://schemas.microsoft.com/office/drawing/2014/main" val="1714744458"/>
                    </a:ext>
                  </a:extLst>
                </a:gridCol>
                <a:gridCol w="3621780">
                  <a:extLst>
                    <a:ext uri="{9D8B030D-6E8A-4147-A177-3AD203B41FA5}">
                      <a16:colId xmlns:a16="http://schemas.microsoft.com/office/drawing/2014/main" val="248990018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853791561"/>
                    </a:ext>
                  </a:extLst>
                </a:gridCol>
              </a:tblGrid>
              <a:tr h="39131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Nama </a:t>
                      </a:r>
                      <a:r>
                        <a:rPr lang="en-US" dirty="0" err="1"/>
                        <a:t>Keluarga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Jumlah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845635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15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MASSIE MANDOLANG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524000" algn="r"/>
                          <a:tab pos="1790700" algn="r"/>
                        </a:tabLst>
                        <a:defRPr/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206206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16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MONIUNG TUNAS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1,100,000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36744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17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IBU JD. RAUW SEMBEL GRACE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724881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18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SAMBUAGA EMOR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825176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19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SAMBUAGA KUMOLONTANG F.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defTabSz="895350" fontAlgn="ctr">
                        <a:tabLst>
                          <a:tab pos="15240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1,500,000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039595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20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SEMBEL KOLATUNG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defTabSz="895350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1,750,000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4471766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21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SEMBEL TURANGAN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400,000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6115354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22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IBU JD. WURANGIAN MEMAH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r>
                        <a:rPr lang="en-US" sz="1600" b="1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</a:t>
                      </a: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Rp. </a:t>
                      </a:r>
                      <a:r>
                        <a:rPr lang="en-US" sz="1600" b="1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	-</a:t>
                      </a:r>
                      <a:endParaRPr lang="en-ID" sz="1600" b="1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963787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23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Bpk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. RULAND SEMBEL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Rp.     300,000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64685249"/>
                  </a:ext>
                </a:extLst>
              </a:tr>
              <a:tr h="514696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275949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3123393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32366531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30449587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JUMLAH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Rp. 	10,750,000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006318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E5C3DDA8-CFCF-9D7D-3695-B15089C88A64}"/>
              </a:ext>
            </a:extLst>
          </p:cNvPr>
          <p:cNvSpPr txBox="1"/>
          <p:nvPr/>
        </p:nvSpPr>
        <p:spPr>
          <a:xfrm>
            <a:off x="5232400" y="317497"/>
            <a:ext cx="2743200" cy="47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D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F85669-57D5-46B0-6692-F88CEEEE5BD3}"/>
              </a:ext>
            </a:extLst>
          </p:cNvPr>
          <p:cNvSpPr txBox="1"/>
          <p:nvPr/>
        </p:nvSpPr>
        <p:spPr>
          <a:xfrm>
            <a:off x="10718800" y="359849"/>
            <a:ext cx="193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ldo the Apache" panose="04030904040101010302" pitchFamily="82" charset="0"/>
              </a:rPr>
              <a:t>JANJI IMAN</a:t>
            </a:r>
            <a:endParaRPr lang="en-ID" sz="2400" dirty="0">
              <a:solidFill>
                <a:schemeClr val="bg1"/>
              </a:solidFill>
              <a:latin typeface="Aldo the Apache" panose="04030904040101010302" pitchFamily="8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BC452C-A5F0-8D6B-4F22-22C0BEE7C08D}"/>
              </a:ext>
            </a:extLst>
          </p:cNvPr>
          <p:cNvSpPr txBox="1"/>
          <p:nvPr/>
        </p:nvSpPr>
        <p:spPr>
          <a:xfrm>
            <a:off x="10629900" y="21903"/>
            <a:ext cx="193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Bahnschrift SemiBold Condensed" panose="020B0502040204020203" pitchFamily="34" charset="0"/>
              </a:rPr>
              <a:t>Persembahan</a:t>
            </a:r>
            <a:endParaRPr lang="en-ID" sz="2400" dirty="0">
              <a:solidFill>
                <a:schemeClr val="bg1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CE3367-C1B0-6CA1-60A7-DE8C8A875285}"/>
              </a:ext>
            </a:extLst>
          </p:cNvPr>
          <p:cNvSpPr txBox="1"/>
          <p:nvPr/>
        </p:nvSpPr>
        <p:spPr>
          <a:xfrm>
            <a:off x="4152900" y="25273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Rekapitulasi</a:t>
            </a:r>
            <a:r>
              <a:rPr lang="en-US" dirty="0"/>
              <a:t> </a:t>
            </a:r>
            <a:r>
              <a:rPr lang="en-US" dirty="0" err="1"/>
              <a:t>Selang</a:t>
            </a:r>
            <a:r>
              <a:rPr lang="en-US" dirty="0"/>
              <a:t> </a:t>
            </a:r>
            <a:r>
              <a:rPr lang="en-US" dirty="0" err="1"/>
              <a:t>Januari</a:t>
            </a:r>
            <a:r>
              <a:rPr lang="en-US" dirty="0"/>
              <a:t> </a:t>
            </a:r>
            <a:r>
              <a:rPr lang="en-US" dirty="0" err="1"/>
              <a:t>s.d</a:t>
            </a:r>
            <a:r>
              <a:rPr lang="en-US" dirty="0"/>
              <a:t> 31 </a:t>
            </a:r>
            <a:r>
              <a:rPr lang="en-US" dirty="0" err="1"/>
              <a:t>Desember</a:t>
            </a:r>
            <a:r>
              <a:rPr lang="en-US" dirty="0"/>
              <a:t> 2022 </a:t>
            </a:r>
          </a:p>
        </p:txBody>
      </p:sp>
    </p:spTree>
    <p:extLst>
      <p:ext uri="{BB962C8B-B14F-4D97-AF65-F5344CB8AC3E}">
        <p14:creationId xmlns:p14="http://schemas.microsoft.com/office/powerpoint/2010/main" val="1382790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6CAAB0-FCDC-F318-FC52-6184B608945C}"/>
              </a:ext>
            </a:extLst>
          </p:cNvPr>
          <p:cNvSpPr txBox="1"/>
          <p:nvPr/>
        </p:nvSpPr>
        <p:spPr>
          <a:xfrm>
            <a:off x="1152070" y="96159"/>
            <a:ext cx="3367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masis MT Pro Black" panose="02040A04050005020304" pitchFamily="18" charset="0"/>
                <a:cs typeface="Aharoni" panose="02010803020104030203" pitchFamily="2" charset="-79"/>
              </a:rPr>
              <a:t>KOLOM 4</a:t>
            </a:r>
            <a:endParaRPr lang="en-ID" sz="4000" dirty="0">
              <a:latin typeface="Amasis MT Pro Black" panose="02040A04050005020304" pitchFamily="18" charset="0"/>
              <a:cs typeface="Aharoni" panose="02010803020104030203" pitchFamily="2" charset="-79"/>
            </a:endParaRPr>
          </a:p>
        </p:txBody>
      </p:sp>
      <p:graphicFrame>
        <p:nvGraphicFramePr>
          <p:cNvPr id="18" name="Table 18">
            <a:extLst>
              <a:ext uri="{FF2B5EF4-FFF2-40B4-BE49-F238E27FC236}">
                <a16:creationId xmlns:a16="http://schemas.microsoft.com/office/drawing/2014/main" id="{FC03F40F-7E60-5504-3396-0BB042A700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212925"/>
              </p:ext>
            </p:extLst>
          </p:nvPr>
        </p:nvGraphicFramePr>
        <p:xfrm>
          <a:off x="266700" y="867544"/>
          <a:ext cx="5714999" cy="5672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019">
                  <a:extLst>
                    <a:ext uri="{9D8B030D-6E8A-4147-A177-3AD203B41FA5}">
                      <a16:colId xmlns:a16="http://schemas.microsoft.com/office/drawing/2014/main" val="1714744458"/>
                    </a:ext>
                  </a:extLst>
                </a:gridCol>
                <a:gridCol w="3629401">
                  <a:extLst>
                    <a:ext uri="{9D8B030D-6E8A-4147-A177-3AD203B41FA5}">
                      <a16:colId xmlns:a16="http://schemas.microsoft.com/office/drawing/2014/main" val="2489900186"/>
                    </a:ext>
                  </a:extLst>
                </a:gridCol>
                <a:gridCol w="1592579">
                  <a:extLst>
                    <a:ext uri="{9D8B030D-6E8A-4147-A177-3AD203B41FA5}">
                      <a16:colId xmlns:a16="http://schemas.microsoft.com/office/drawing/2014/main" val="853791561"/>
                    </a:ext>
                  </a:extLst>
                </a:gridCol>
              </a:tblGrid>
              <a:tr h="39131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Nama </a:t>
                      </a:r>
                      <a:r>
                        <a:rPr lang="en-US" dirty="0" err="1"/>
                        <a:t>Keluarga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Jumlah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845635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</a:t>
                      </a:r>
                      <a:r>
                        <a:rPr lang="en-ID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Pnt</a:t>
                      </a:r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SAMBUAGA JACOB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4,000,000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206206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</a:t>
                      </a:r>
                      <a:r>
                        <a:rPr lang="en-ID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Diaken</a:t>
                      </a:r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LALA SEMBEL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200,000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36744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3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IBU JD. ANEKE MASRANI SEMBEL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724881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4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BPK. DJENLIE SAMBUAGA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1,000,000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825176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5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IROTH KEMBUAN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039595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6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KEREH SUMILAT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4471766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7 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KUMOLONTANG SENDUK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6115354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8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LALUYAN KALIGIS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963787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9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LONGKUTOY WAURAN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1,000,000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6468524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LUMENTA LONGKUTOY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275949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11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MAKARAWUNG ENGKA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3123393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MAKARAWUNG TANI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32366531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13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MALONDA BAWOHAN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30449587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14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MAMAHIT LONGKUTOY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300,000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0063188"/>
                  </a:ext>
                </a:extLst>
              </a:tr>
            </a:tbl>
          </a:graphicData>
        </a:graphic>
      </p:graphicFrame>
      <p:graphicFrame>
        <p:nvGraphicFramePr>
          <p:cNvPr id="20" name="Table 18">
            <a:extLst>
              <a:ext uri="{FF2B5EF4-FFF2-40B4-BE49-F238E27FC236}">
                <a16:creationId xmlns:a16="http://schemas.microsoft.com/office/drawing/2014/main" id="{F2FCFBAA-B3FA-BA6A-4CEB-58095C2207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376037"/>
              </p:ext>
            </p:extLst>
          </p:nvPr>
        </p:nvGraphicFramePr>
        <p:xfrm>
          <a:off x="6210301" y="867546"/>
          <a:ext cx="5714999" cy="5672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019">
                  <a:extLst>
                    <a:ext uri="{9D8B030D-6E8A-4147-A177-3AD203B41FA5}">
                      <a16:colId xmlns:a16="http://schemas.microsoft.com/office/drawing/2014/main" val="1714744458"/>
                    </a:ext>
                  </a:extLst>
                </a:gridCol>
                <a:gridCol w="3621780">
                  <a:extLst>
                    <a:ext uri="{9D8B030D-6E8A-4147-A177-3AD203B41FA5}">
                      <a16:colId xmlns:a16="http://schemas.microsoft.com/office/drawing/2014/main" val="248990018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853791561"/>
                    </a:ext>
                  </a:extLst>
                </a:gridCol>
              </a:tblGrid>
              <a:tr h="38206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Nama </a:t>
                      </a:r>
                      <a:r>
                        <a:rPr lang="en-US" dirty="0" err="1"/>
                        <a:t>Keluarga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Jumlah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845635"/>
                  </a:ext>
                </a:extLst>
              </a:tr>
              <a:tr h="3683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15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MASSIE SUMILAT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524000" algn="r"/>
                          <a:tab pos="1790700" algn="r"/>
                        </a:tabLst>
                        <a:defRPr/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206206"/>
                  </a:ext>
                </a:extLst>
              </a:tr>
              <a:tr h="3683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16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MUMEK MAKARAWUNG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1,050,000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36744"/>
                  </a:ext>
                </a:extLst>
              </a:tr>
              <a:tr h="3683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17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MUMEK TANI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2,000,000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7248818"/>
                  </a:ext>
                </a:extLst>
              </a:tr>
              <a:tr h="3683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18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PANIGORO MAKARAWUNG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200,000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8251769"/>
                  </a:ext>
                </a:extLst>
              </a:tr>
              <a:tr h="3683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19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RATAG MONIUNG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defTabSz="895350" fontAlgn="ctr">
                        <a:tabLst>
                          <a:tab pos="15240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0395959"/>
                  </a:ext>
                </a:extLst>
              </a:tr>
              <a:tr h="3683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20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RUNTUWENE OROH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defTabSz="895350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3,200,000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4471766"/>
                  </a:ext>
                </a:extLst>
              </a:tr>
              <a:tr h="3683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21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SAMBUAGA KUMOLONTANG O.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6115354"/>
                  </a:ext>
                </a:extLst>
              </a:tr>
              <a:tr h="3683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22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SUMILAT SAJANG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r>
                        <a:rPr lang="en-US" sz="1600" b="1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</a:t>
                      </a: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Rp. </a:t>
                      </a:r>
                      <a:r>
                        <a:rPr lang="en-US" sz="1600" b="1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	-</a:t>
                      </a:r>
                      <a:endParaRPr lang="en-ID" sz="1600" b="1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9637878"/>
                  </a:ext>
                </a:extLst>
              </a:tr>
              <a:tr h="3683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23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SUMILAT SEMBEL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r>
                        <a:rPr lang="en-US" sz="1600" b="1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</a:t>
                      </a: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Rp. </a:t>
                      </a:r>
                      <a:r>
                        <a:rPr lang="en-US" sz="1600" b="1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64685249"/>
                  </a:ext>
                </a:extLst>
              </a:tr>
              <a:tr h="5025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24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TUMBIO MAMAHIT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2759498"/>
                  </a:ext>
                </a:extLst>
              </a:tr>
              <a:tr h="3683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25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POLII MAMAHIT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Rp. 	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3123393"/>
                  </a:ext>
                </a:extLst>
              </a:tr>
              <a:tr h="368336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32366531"/>
                  </a:ext>
                </a:extLst>
              </a:tr>
              <a:tr h="3683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26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KEL. LONGKUTOY LEAUA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Rp. 	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haroni" panose="02010803020104030203" pitchFamily="2" charset="-79"/>
                        </a:rPr>
                        <a:t>10,000,000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30449587"/>
                  </a:ext>
                </a:extLst>
              </a:tr>
              <a:tr h="368336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JUMLAH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Rp. 	23,950,000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006318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E5C3DDA8-CFCF-9D7D-3695-B15089C88A64}"/>
              </a:ext>
            </a:extLst>
          </p:cNvPr>
          <p:cNvSpPr txBox="1"/>
          <p:nvPr/>
        </p:nvSpPr>
        <p:spPr>
          <a:xfrm>
            <a:off x="5232400" y="317497"/>
            <a:ext cx="2743200" cy="47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D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3762F50-4023-61C5-866A-C30C37BBBC8E}"/>
              </a:ext>
            </a:extLst>
          </p:cNvPr>
          <p:cNvSpPr txBox="1"/>
          <p:nvPr/>
        </p:nvSpPr>
        <p:spPr>
          <a:xfrm>
            <a:off x="10718800" y="359849"/>
            <a:ext cx="193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ldo the Apache" panose="04030904040101010302" pitchFamily="82" charset="0"/>
              </a:rPr>
              <a:t>JANJI IMAN</a:t>
            </a:r>
            <a:endParaRPr lang="en-ID" sz="2400" dirty="0">
              <a:solidFill>
                <a:schemeClr val="bg1"/>
              </a:solidFill>
              <a:latin typeface="Aldo the Apache" panose="04030904040101010302" pitchFamily="8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E26256-B8A3-7B08-2F32-8D0CEFB64998}"/>
              </a:ext>
            </a:extLst>
          </p:cNvPr>
          <p:cNvSpPr txBox="1"/>
          <p:nvPr/>
        </p:nvSpPr>
        <p:spPr>
          <a:xfrm>
            <a:off x="10629900" y="21903"/>
            <a:ext cx="193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Bahnschrift SemiBold Condensed" panose="020B0502040204020203" pitchFamily="34" charset="0"/>
              </a:rPr>
              <a:t>Persembahan</a:t>
            </a:r>
            <a:endParaRPr lang="en-ID" sz="2400" dirty="0">
              <a:solidFill>
                <a:schemeClr val="bg1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489D07-1826-BEB0-26C1-37C1FC343156}"/>
              </a:ext>
            </a:extLst>
          </p:cNvPr>
          <p:cNvSpPr txBox="1"/>
          <p:nvPr/>
        </p:nvSpPr>
        <p:spPr>
          <a:xfrm>
            <a:off x="4152900" y="25273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Rekapitulasi</a:t>
            </a:r>
            <a:r>
              <a:rPr lang="en-US" dirty="0"/>
              <a:t> </a:t>
            </a:r>
            <a:r>
              <a:rPr lang="en-US" dirty="0" err="1"/>
              <a:t>Selang</a:t>
            </a:r>
            <a:r>
              <a:rPr lang="en-US" dirty="0"/>
              <a:t> </a:t>
            </a:r>
            <a:r>
              <a:rPr lang="en-US" dirty="0" err="1"/>
              <a:t>Januari</a:t>
            </a:r>
            <a:r>
              <a:rPr lang="en-US" dirty="0"/>
              <a:t> </a:t>
            </a:r>
            <a:r>
              <a:rPr lang="en-US" dirty="0" err="1"/>
              <a:t>s.d</a:t>
            </a:r>
            <a:r>
              <a:rPr lang="en-US" dirty="0"/>
              <a:t> 31 </a:t>
            </a:r>
            <a:r>
              <a:rPr lang="en-US" dirty="0" err="1"/>
              <a:t>Desember</a:t>
            </a:r>
            <a:r>
              <a:rPr lang="en-US" dirty="0"/>
              <a:t> 2022 </a:t>
            </a:r>
          </a:p>
        </p:txBody>
      </p:sp>
    </p:spTree>
    <p:extLst>
      <p:ext uri="{BB962C8B-B14F-4D97-AF65-F5344CB8AC3E}">
        <p14:creationId xmlns:p14="http://schemas.microsoft.com/office/powerpoint/2010/main" val="252604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6CAAB0-FCDC-F318-FC52-6184B608945C}"/>
              </a:ext>
            </a:extLst>
          </p:cNvPr>
          <p:cNvSpPr txBox="1"/>
          <p:nvPr/>
        </p:nvSpPr>
        <p:spPr>
          <a:xfrm>
            <a:off x="1152070" y="96159"/>
            <a:ext cx="3367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masis MT Pro Black" panose="02040A04050005020304" pitchFamily="18" charset="0"/>
                <a:cs typeface="Aharoni" panose="02010803020104030203" pitchFamily="2" charset="-79"/>
              </a:rPr>
              <a:t>KOLOM 5</a:t>
            </a:r>
            <a:endParaRPr lang="en-ID" sz="4000" dirty="0">
              <a:latin typeface="Amasis MT Pro Black" panose="02040A04050005020304" pitchFamily="18" charset="0"/>
              <a:cs typeface="Aharoni" panose="02010803020104030203" pitchFamily="2" charset="-79"/>
            </a:endParaRPr>
          </a:p>
        </p:txBody>
      </p:sp>
      <p:graphicFrame>
        <p:nvGraphicFramePr>
          <p:cNvPr id="18" name="Table 18">
            <a:extLst>
              <a:ext uri="{FF2B5EF4-FFF2-40B4-BE49-F238E27FC236}">
                <a16:creationId xmlns:a16="http://schemas.microsoft.com/office/drawing/2014/main" id="{FC03F40F-7E60-5504-3396-0BB042A700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46073"/>
              </p:ext>
            </p:extLst>
          </p:nvPr>
        </p:nvGraphicFramePr>
        <p:xfrm>
          <a:off x="266700" y="867544"/>
          <a:ext cx="5714999" cy="567295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93019">
                  <a:extLst>
                    <a:ext uri="{9D8B030D-6E8A-4147-A177-3AD203B41FA5}">
                      <a16:colId xmlns:a16="http://schemas.microsoft.com/office/drawing/2014/main" val="1714744458"/>
                    </a:ext>
                  </a:extLst>
                </a:gridCol>
                <a:gridCol w="3629401">
                  <a:extLst>
                    <a:ext uri="{9D8B030D-6E8A-4147-A177-3AD203B41FA5}">
                      <a16:colId xmlns:a16="http://schemas.microsoft.com/office/drawing/2014/main" val="2489900186"/>
                    </a:ext>
                  </a:extLst>
                </a:gridCol>
                <a:gridCol w="1592579">
                  <a:extLst>
                    <a:ext uri="{9D8B030D-6E8A-4147-A177-3AD203B41FA5}">
                      <a16:colId xmlns:a16="http://schemas.microsoft.com/office/drawing/2014/main" val="853791561"/>
                    </a:ext>
                  </a:extLst>
                </a:gridCol>
              </a:tblGrid>
              <a:tr h="39131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Nama </a:t>
                      </a:r>
                      <a:r>
                        <a:rPr lang="en-US" dirty="0" err="1"/>
                        <a:t>Keluarga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Jumlah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845635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</a:t>
                      </a:r>
                      <a:r>
                        <a:rPr lang="en-ID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Pnt</a:t>
                      </a:r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. SEPANG TANI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206206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</a:t>
                      </a:r>
                      <a:r>
                        <a:rPr lang="en-ID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Dkn</a:t>
                      </a:r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. KOLATUNG LUMINGKEWAS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1,500,000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36744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3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KARUNDENG ANTE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724881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4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KEMBUAN KOMIMBIN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200,000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825176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5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KOLATUNG PANGKEY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039595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6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KUMOLONTANG LONGKUTOY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4471766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7 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KUMOLONTANG OROH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6115354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8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KUSEN SEMBEL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963787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9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LONGKUTOY OROH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6468524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LONGKUTOY TIWOW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275949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11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LUMINGKEWAS SUMILAT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3123393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MAENGKOM MANAROINSONG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32366531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13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MAENGKOM OROH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30449587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14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MAKANGIRAS LONGKUTOY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0063188"/>
                  </a:ext>
                </a:extLst>
              </a:tr>
            </a:tbl>
          </a:graphicData>
        </a:graphic>
      </p:graphicFrame>
      <p:graphicFrame>
        <p:nvGraphicFramePr>
          <p:cNvPr id="20" name="Table 18">
            <a:extLst>
              <a:ext uri="{FF2B5EF4-FFF2-40B4-BE49-F238E27FC236}">
                <a16:creationId xmlns:a16="http://schemas.microsoft.com/office/drawing/2014/main" id="{F2FCFBAA-B3FA-BA6A-4CEB-58095C2207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638198"/>
              </p:ext>
            </p:extLst>
          </p:nvPr>
        </p:nvGraphicFramePr>
        <p:xfrm>
          <a:off x="6210301" y="867546"/>
          <a:ext cx="5714999" cy="567295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93019">
                  <a:extLst>
                    <a:ext uri="{9D8B030D-6E8A-4147-A177-3AD203B41FA5}">
                      <a16:colId xmlns:a16="http://schemas.microsoft.com/office/drawing/2014/main" val="1714744458"/>
                    </a:ext>
                  </a:extLst>
                </a:gridCol>
                <a:gridCol w="3621780">
                  <a:extLst>
                    <a:ext uri="{9D8B030D-6E8A-4147-A177-3AD203B41FA5}">
                      <a16:colId xmlns:a16="http://schemas.microsoft.com/office/drawing/2014/main" val="248990018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853791561"/>
                    </a:ext>
                  </a:extLst>
                </a:gridCol>
              </a:tblGrid>
              <a:tr h="38206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Nama </a:t>
                      </a:r>
                      <a:r>
                        <a:rPr lang="en-US" dirty="0" err="1"/>
                        <a:t>Keluarga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Jumlah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845635"/>
                  </a:ext>
                </a:extLst>
              </a:tr>
              <a:tr h="3683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15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MAMUAYA KOROH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524000" algn="r"/>
                          <a:tab pos="1790700" algn="r"/>
                        </a:tabLst>
                        <a:defRPr/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206206"/>
                  </a:ext>
                </a:extLst>
              </a:tr>
              <a:tr h="3683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16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MONTOLALU ALI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36744"/>
                  </a:ext>
                </a:extLst>
              </a:tr>
              <a:tr h="3683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17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PAKAYA KUMOLONTANG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7248818"/>
                  </a:ext>
                </a:extLst>
              </a:tr>
              <a:tr h="3683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18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ROBOT LUMENTAH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1,000,000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8251769"/>
                  </a:ext>
                </a:extLst>
              </a:tr>
              <a:tr h="3683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19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RULAND KEREH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defTabSz="895350" fontAlgn="ctr">
                        <a:tabLst>
                          <a:tab pos="15240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0395959"/>
                  </a:ext>
                </a:extLst>
              </a:tr>
              <a:tr h="3683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20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SAMBUAGA KAWENGIAN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defTabSz="895350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4471766"/>
                  </a:ext>
                </a:extLst>
              </a:tr>
              <a:tr h="3683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21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SUMILAT TANI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200,000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6115354"/>
                  </a:ext>
                </a:extLst>
              </a:tr>
              <a:tr h="3683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22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SDR. YOPPI ELEN KUMOLONTANG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r>
                        <a:rPr lang="en-US" sz="1600" b="1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</a:t>
                      </a: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Rp. </a:t>
                      </a:r>
                      <a:r>
                        <a:rPr lang="en-US" sz="1600" b="1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	-</a:t>
                      </a:r>
                      <a:endParaRPr lang="en-ID" sz="1600" b="1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9637878"/>
                  </a:ext>
                </a:extLst>
              </a:tr>
              <a:tr h="3683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23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RUMAGIT SUMILAT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  <a:ea typeface="Verdana" panose="020B0604030504040204" pitchFamily="34" charset="0"/>
                          <a:cs typeface="Aharoni" panose="02010803020104030203" pitchFamily="2" charset="-79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64685249"/>
                  </a:ext>
                </a:extLst>
              </a:tr>
              <a:tr h="502522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2759498"/>
                  </a:ext>
                </a:extLst>
              </a:tr>
              <a:tr h="368336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3123393"/>
                  </a:ext>
                </a:extLst>
              </a:tr>
              <a:tr h="368336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32366531"/>
                  </a:ext>
                </a:extLst>
              </a:tr>
              <a:tr h="368336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30449587"/>
                  </a:ext>
                </a:extLst>
              </a:tr>
              <a:tr h="368336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JUMLAH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Rp. 	2,900,000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006318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E5C3DDA8-CFCF-9D7D-3695-B15089C88A64}"/>
              </a:ext>
            </a:extLst>
          </p:cNvPr>
          <p:cNvSpPr txBox="1"/>
          <p:nvPr/>
        </p:nvSpPr>
        <p:spPr>
          <a:xfrm>
            <a:off x="5232400" y="317497"/>
            <a:ext cx="2743200" cy="47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D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621F533-A3B9-BB4E-7C56-E1B380A85905}"/>
              </a:ext>
            </a:extLst>
          </p:cNvPr>
          <p:cNvSpPr txBox="1"/>
          <p:nvPr/>
        </p:nvSpPr>
        <p:spPr>
          <a:xfrm>
            <a:off x="4152900" y="25273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Rekapitulasi</a:t>
            </a:r>
            <a:r>
              <a:rPr lang="en-US" dirty="0"/>
              <a:t> </a:t>
            </a:r>
            <a:r>
              <a:rPr lang="en-US" dirty="0" err="1"/>
              <a:t>Selang</a:t>
            </a:r>
            <a:r>
              <a:rPr lang="en-US" dirty="0"/>
              <a:t> </a:t>
            </a:r>
            <a:r>
              <a:rPr lang="en-US" dirty="0" err="1"/>
              <a:t>Januari</a:t>
            </a:r>
            <a:r>
              <a:rPr lang="en-US" dirty="0"/>
              <a:t> </a:t>
            </a:r>
            <a:r>
              <a:rPr lang="en-US" dirty="0" err="1"/>
              <a:t>s.d</a:t>
            </a:r>
            <a:r>
              <a:rPr lang="en-US" dirty="0"/>
              <a:t> 11 </a:t>
            </a:r>
            <a:r>
              <a:rPr lang="en-US" dirty="0" err="1"/>
              <a:t>Desember</a:t>
            </a:r>
            <a:r>
              <a:rPr lang="en-US" dirty="0"/>
              <a:t> 2022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091B16-2641-BE72-48ED-3B1C52FB6356}"/>
              </a:ext>
            </a:extLst>
          </p:cNvPr>
          <p:cNvSpPr txBox="1"/>
          <p:nvPr/>
        </p:nvSpPr>
        <p:spPr>
          <a:xfrm>
            <a:off x="10718800" y="359849"/>
            <a:ext cx="193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ldo the Apache" panose="04030904040101010302" pitchFamily="82" charset="0"/>
              </a:rPr>
              <a:t>JANJI IMAN</a:t>
            </a:r>
            <a:endParaRPr lang="en-ID" sz="2400" dirty="0">
              <a:solidFill>
                <a:schemeClr val="bg1"/>
              </a:solidFill>
              <a:latin typeface="Aldo the Apache" panose="04030904040101010302" pitchFamily="8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6173A4-75D9-79C8-2B52-2FF0CF85B9E5}"/>
              </a:ext>
            </a:extLst>
          </p:cNvPr>
          <p:cNvSpPr txBox="1"/>
          <p:nvPr/>
        </p:nvSpPr>
        <p:spPr>
          <a:xfrm>
            <a:off x="10629900" y="21903"/>
            <a:ext cx="193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Bahnschrift SemiBold Condensed" panose="020B0502040204020203" pitchFamily="34" charset="0"/>
              </a:rPr>
              <a:t>Persembahan</a:t>
            </a:r>
            <a:endParaRPr lang="en-ID" sz="2400" dirty="0">
              <a:solidFill>
                <a:schemeClr val="bg1"/>
              </a:solidFill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286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6CAAB0-FCDC-F318-FC52-6184B608945C}"/>
              </a:ext>
            </a:extLst>
          </p:cNvPr>
          <p:cNvSpPr txBox="1"/>
          <p:nvPr/>
        </p:nvSpPr>
        <p:spPr>
          <a:xfrm>
            <a:off x="1152070" y="96159"/>
            <a:ext cx="3367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masis MT Pro Black" panose="02040A04050005020304" pitchFamily="18" charset="0"/>
                <a:cs typeface="Aharoni" panose="02010803020104030203" pitchFamily="2" charset="-79"/>
              </a:rPr>
              <a:t>KOLOM 6</a:t>
            </a:r>
            <a:endParaRPr lang="en-ID" sz="4000" dirty="0">
              <a:latin typeface="Amasis MT Pro Black" panose="02040A04050005020304" pitchFamily="18" charset="0"/>
              <a:cs typeface="Aharoni" panose="02010803020104030203" pitchFamily="2" charset="-79"/>
            </a:endParaRPr>
          </a:p>
        </p:txBody>
      </p:sp>
      <p:graphicFrame>
        <p:nvGraphicFramePr>
          <p:cNvPr id="18" name="Table 18">
            <a:extLst>
              <a:ext uri="{FF2B5EF4-FFF2-40B4-BE49-F238E27FC236}">
                <a16:creationId xmlns:a16="http://schemas.microsoft.com/office/drawing/2014/main" id="{FC03F40F-7E60-5504-3396-0BB042A700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163156"/>
              </p:ext>
            </p:extLst>
          </p:nvPr>
        </p:nvGraphicFramePr>
        <p:xfrm>
          <a:off x="266700" y="867544"/>
          <a:ext cx="5714999" cy="578337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93019">
                  <a:extLst>
                    <a:ext uri="{9D8B030D-6E8A-4147-A177-3AD203B41FA5}">
                      <a16:colId xmlns:a16="http://schemas.microsoft.com/office/drawing/2014/main" val="1714744458"/>
                    </a:ext>
                  </a:extLst>
                </a:gridCol>
                <a:gridCol w="3629401">
                  <a:extLst>
                    <a:ext uri="{9D8B030D-6E8A-4147-A177-3AD203B41FA5}">
                      <a16:colId xmlns:a16="http://schemas.microsoft.com/office/drawing/2014/main" val="2489900186"/>
                    </a:ext>
                  </a:extLst>
                </a:gridCol>
                <a:gridCol w="1592579">
                  <a:extLst>
                    <a:ext uri="{9D8B030D-6E8A-4147-A177-3AD203B41FA5}">
                      <a16:colId xmlns:a16="http://schemas.microsoft.com/office/drawing/2014/main" val="853791561"/>
                    </a:ext>
                  </a:extLst>
                </a:gridCol>
              </a:tblGrid>
              <a:tr h="39131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Nama </a:t>
                      </a:r>
                      <a:r>
                        <a:rPr lang="en-US" dirty="0" err="1"/>
                        <a:t>Keluarga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Jumlah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845635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</a:t>
                      </a:r>
                      <a:r>
                        <a:rPr lang="en-ID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Pnt</a:t>
                      </a:r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. VANGOBEL SEKEON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1,500,000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206206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</a:t>
                      </a:r>
                      <a:r>
                        <a:rPr lang="en-ID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KEL.Diaken</a:t>
                      </a:r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. SAMBUAGA   	KUMOLONTANG D.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36744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3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BURA PANGAILA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724881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4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KEREH TUMILAAR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825176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5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KUMOLONTANG DEPO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039595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6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KUMOLONTANG MAMESAH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4471766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7 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MAKARAWUNG RUNTUWENE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6115354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8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MAKARAWUNG SEMBEL 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1,500,000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963787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9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MAKARAWUNG SEMBEL RUDDY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600,000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6468524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RUNTUWENE RORIMPANDEY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275949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11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RUNTUWENE SEDUA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3123393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SAERANG PONOW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32366531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13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SAERANG TANI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2,000,000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30449587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14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SAMBUAGA KONDOY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0063188"/>
                  </a:ext>
                </a:extLst>
              </a:tr>
            </a:tbl>
          </a:graphicData>
        </a:graphic>
      </p:graphicFrame>
      <p:graphicFrame>
        <p:nvGraphicFramePr>
          <p:cNvPr id="20" name="Table 18">
            <a:extLst>
              <a:ext uri="{FF2B5EF4-FFF2-40B4-BE49-F238E27FC236}">
                <a16:creationId xmlns:a16="http://schemas.microsoft.com/office/drawing/2014/main" id="{F2FCFBAA-B3FA-BA6A-4CEB-58095C2207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597745"/>
              </p:ext>
            </p:extLst>
          </p:nvPr>
        </p:nvGraphicFramePr>
        <p:xfrm>
          <a:off x="6210301" y="867546"/>
          <a:ext cx="5714999" cy="578338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93019">
                  <a:extLst>
                    <a:ext uri="{9D8B030D-6E8A-4147-A177-3AD203B41FA5}">
                      <a16:colId xmlns:a16="http://schemas.microsoft.com/office/drawing/2014/main" val="1714744458"/>
                    </a:ext>
                  </a:extLst>
                </a:gridCol>
                <a:gridCol w="3621780">
                  <a:extLst>
                    <a:ext uri="{9D8B030D-6E8A-4147-A177-3AD203B41FA5}">
                      <a16:colId xmlns:a16="http://schemas.microsoft.com/office/drawing/2014/main" val="248990018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853791561"/>
                    </a:ext>
                  </a:extLst>
                </a:gridCol>
              </a:tblGrid>
              <a:tr h="3895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Nama </a:t>
                      </a:r>
                      <a:r>
                        <a:rPr lang="en-US" dirty="0" err="1"/>
                        <a:t>Keluarga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Jumlah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845635"/>
                  </a:ext>
                </a:extLst>
              </a:tr>
              <a:tr h="3755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15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SAMBUAGA LOWIS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524000" algn="r"/>
                          <a:tab pos="1790700" algn="r"/>
                        </a:tabLst>
                        <a:defRPr/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206206"/>
                  </a:ext>
                </a:extLst>
              </a:tr>
              <a:tr h="3755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16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SAMBUAGA MANITIK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36744"/>
                  </a:ext>
                </a:extLst>
              </a:tr>
              <a:tr h="3755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17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SEMBEL TUNAS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7248818"/>
                  </a:ext>
                </a:extLst>
              </a:tr>
              <a:tr h="3755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18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SUPIT MAKARAWUNG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8251769"/>
                  </a:ext>
                </a:extLst>
              </a:tr>
              <a:tr h="3755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19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IBU TREVIE MASENGI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defTabSz="895350" fontAlgn="ctr">
                        <a:tabLst>
                          <a:tab pos="15240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0395959"/>
                  </a:ext>
                </a:extLst>
              </a:tr>
              <a:tr h="3755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20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TULANGOW RUNTUWENE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defTabSz="895350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4471766"/>
                  </a:ext>
                </a:extLst>
              </a:tr>
              <a:tr h="3755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21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TUMANGKENG SAMBUAGA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6115354"/>
                  </a:ext>
                </a:extLst>
              </a:tr>
              <a:tr h="3755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22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SDR. THEOFILUS SAMBUAGA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100,000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9637878"/>
                  </a:ext>
                </a:extLst>
              </a:tr>
              <a:tr h="3755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23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SDR. NOFTIKE SEMBEL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250,000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64685249"/>
                  </a:ext>
                </a:extLst>
              </a:tr>
              <a:tr h="512304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2759498"/>
                  </a:ext>
                </a:extLst>
              </a:tr>
              <a:tr h="375506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3123393"/>
                  </a:ext>
                </a:extLst>
              </a:tr>
              <a:tr h="375506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32366531"/>
                  </a:ext>
                </a:extLst>
              </a:tr>
              <a:tr h="375506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30449587"/>
                  </a:ext>
                </a:extLst>
              </a:tr>
              <a:tr h="375506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JUMLAH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Rp. 	6,450,000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006318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E5C3DDA8-CFCF-9D7D-3695-B15089C88A64}"/>
              </a:ext>
            </a:extLst>
          </p:cNvPr>
          <p:cNvSpPr txBox="1"/>
          <p:nvPr/>
        </p:nvSpPr>
        <p:spPr>
          <a:xfrm>
            <a:off x="5232400" y="317497"/>
            <a:ext cx="2743200" cy="47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D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621F533-A3B9-BB4E-7C56-E1B380A85905}"/>
              </a:ext>
            </a:extLst>
          </p:cNvPr>
          <p:cNvSpPr txBox="1"/>
          <p:nvPr/>
        </p:nvSpPr>
        <p:spPr>
          <a:xfrm>
            <a:off x="4152900" y="25273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Rekapitulasi</a:t>
            </a:r>
            <a:r>
              <a:rPr lang="en-US" dirty="0"/>
              <a:t> </a:t>
            </a:r>
            <a:r>
              <a:rPr lang="en-US" dirty="0" err="1"/>
              <a:t>Selang</a:t>
            </a:r>
            <a:r>
              <a:rPr lang="en-US" dirty="0"/>
              <a:t> </a:t>
            </a:r>
            <a:r>
              <a:rPr lang="en-US" dirty="0" err="1"/>
              <a:t>Januari</a:t>
            </a:r>
            <a:r>
              <a:rPr lang="en-US" dirty="0"/>
              <a:t> </a:t>
            </a:r>
            <a:r>
              <a:rPr lang="en-US" dirty="0" err="1"/>
              <a:t>s.d</a:t>
            </a:r>
            <a:r>
              <a:rPr lang="en-US" dirty="0"/>
              <a:t> 11 </a:t>
            </a:r>
            <a:r>
              <a:rPr lang="en-US" dirty="0" err="1"/>
              <a:t>Desember</a:t>
            </a:r>
            <a:r>
              <a:rPr lang="en-US" dirty="0"/>
              <a:t> 2022 </a:t>
            </a:r>
          </a:p>
        </p:txBody>
      </p:sp>
    </p:spTree>
    <p:extLst>
      <p:ext uri="{BB962C8B-B14F-4D97-AF65-F5344CB8AC3E}">
        <p14:creationId xmlns:p14="http://schemas.microsoft.com/office/powerpoint/2010/main" val="86301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6CAAB0-FCDC-F318-FC52-6184B608945C}"/>
              </a:ext>
            </a:extLst>
          </p:cNvPr>
          <p:cNvSpPr txBox="1"/>
          <p:nvPr/>
        </p:nvSpPr>
        <p:spPr>
          <a:xfrm>
            <a:off x="1152070" y="96159"/>
            <a:ext cx="3367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masis MT Pro Black" panose="02040A04050005020304" pitchFamily="18" charset="0"/>
                <a:cs typeface="Aharoni" panose="02010803020104030203" pitchFamily="2" charset="-79"/>
              </a:rPr>
              <a:t>KOLOM 7</a:t>
            </a:r>
            <a:endParaRPr lang="en-ID" sz="4000" dirty="0">
              <a:latin typeface="Amasis MT Pro Black" panose="02040A04050005020304" pitchFamily="18" charset="0"/>
              <a:cs typeface="Aharoni" panose="02010803020104030203" pitchFamily="2" charset="-79"/>
            </a:endParaRPr>
          </a:p>
        </p:txBody>
      </p:sp>
      <p:graphicFrame>
        <p:nvGraphicFramePr>
          <p:cNvPr id="18" name="Table 18">
            <a:extLst>
              <a:ext uri="{FF2B5EF4-FFF2-40B4-BE49-F238E27FC236}">
                <a16:creationId xmlns:a16="http://schemas.microsoft.com/office/drawing/2014/main" id="{FC03F40F-7E60-5504-3396-0BB042A700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498056"/>
              </p:ext>
            </p:extLst>
          </p:nvPr>
        </p:nvGraphicFramePr>
        <p:xfrm>
          <a:off x="266700" y="867544"/>
          <a:ext cx="5714999" cy="5672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019">
                  <a:extLst>
                    <a:ext uri="{9D8B030D-6E8A-4147-A177-3AD203B41FA5}">
                      <a16:colId xmlns:a16="http://schemas.microsoft.com/office/drawing/2014/main" val="1714744458"/>
                    </a:ext>
                  </a:extLst>
                </a:gridCol>
                <a:gridCol w="3629401">
                  <a:extLst>
                    <a:ext uri="{9D8B030D-6E8A-4147-A177-3AD203B41FA5}">
                      <a16:colId xmlns:a16="http://schemas.microsoft.com/office/drawing/2014/main" val="2489900186"/>
                    </a:ext>
                  </a:extLst>
                </a:gridCol>
                <a:gridCol w="1592579">
                  <a:extLst>
                    <a:ext uri="{9D8B030D-6E8A-4147-A177-3AD203B41FA5}">
                      <a16:colId xmlns:a16="http://schemas.microsoft.com/office/drawing/2014/main" val="853791561"/>
                    </a:ext>
                  </a:extLst>
                </a:gridCol>
              </a:tblGrid>
              <a:tr h="39131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Nama </a:t>
                      </a:r>
                      <a:r>
                        <a:rPr lang="en-US" dirty="0" err="1"/>
                        <a:t>Keluarga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Jumlah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845635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</a:t>
                      </a:r>
                      <a:r>
                        <a:rPr lang="en-ID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Pnt</a:t>
                      </a:r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. AMBARITA TANI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1,000,000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206206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</a:t>
                      </a:r>
                      <a:r>
                        <a:rPr lang="en-ID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Diaken</a:t>
                      </a:r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. MAKI LONGKUTOY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3,500,000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36744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3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PDT. TUMILAAR REGAR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724881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4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IROTH SAMBUAGA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825176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5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KALIGIS SAJANG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200,000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039595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6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KEREH NAYOAN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4471766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7 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LONGKUTOY SAMBUAGA H.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6115354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8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SDR. PAULA SAMBUAGA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963787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9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PESAK TANI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6468524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PRAJITNO TINGKUE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275949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11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ROBOT WAKARI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400,000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3123393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SAMBUAGA TANIOWAS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32366531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13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SAMBUAGA TICOALU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30449587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14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SAMBUAGA TULANGOW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0063188"/>
                  </a:ext>
                </a:extLst>
              </a:tr>
            </a:tbl>
          </a:graphicData>
        </a:graphic>
      </p:graphicFrame>
      <p:graphicFrame>
        <p:nvGraphicFramePr>
          <p:cNvPr id="20" name="Table 18">
            <a:extLst>
              <a:ext uri="{FF2B5EF4-FFF2-40B4-BE49-F238E27FC236}">
                <a16:creationId xmlns:a16="http://schemas.microsoft.com/office/drawing/2014/main" id="{F2FCFBAA-B3FA-BA6A-4CEB-58095C2207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495003"/>
              </p:ext>
            </p:extLst>
          </p:nvPr>
        </p:nvGraphicFramePr>
        <p:xfrm>
          <a:off x="6210301" y="867546"/>
          <a:ext cx="5714999" cy="5783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019">
                  <a:extLst>
                    <a:ext uri="{9D8B030D-6E8A-4147-A177-3AD203B41FA5}">
                      <a16:colId xmlns:a16="http://schemas.microsoft.com/office/drawing/2014/main" val="1714744458"/>
                    </a:ext>
                  </a:extLst>
                </a:gridCol>
                <a:gridCol w="3621780">
                  <a:extLst>
                    <a:ext uri="{9D8B030D-6E8A-4147-A177-3AD203B41FA5}">
                      <a16:colId xmlns:a16="http://schemas.microsoft.com/office/drawing/2014/main" val="248990018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853791561"/>
                    </a:ext>
                  </a:extLst>
                </a:gridCol>
              </a:tblGrid>
              <a:tr h="3895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Nama </a:t>
                      </a:r>
                      <a:r>
                        <a:rPr lang="en-US" dirty="0" err="1"/>
                        <a:t>Keluarga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Jumlah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845635"/>
                  </a:ext>
                </a:extLst>
              </a:tr>
              <a:tr h="3755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15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SAMBUAGA WORAN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524000" algn="r"/>
                          <a:tab pos="1790700" algn="r"/>
                        </a:tabLst>
                        <a:defRPr/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206206"/>
                  </a:ext>
                </a:extLst>
              </a:tr>
              <a:tr h="3755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16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SEMBEL IROTH ERNA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36744"/>
                  </a:ext>
                </a:extLst>
              </a:tr>
              <a:tr h="3755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17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SEMBEL SAISAB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7248818"/>
                  </a:ext>
                </a:extLst>
              </a:tr>
              <a:tr h="3755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18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SUMILAT SUMERAH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8251769"/>
                  </a:ext>
                </a:extLst>
              </a:tr>
              <a:tr h="3755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19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SUMUAL SUOTH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defTabSz="895350" fontAlgn="ctr">
                        <a:tabLst>
                          <a:tab pos="15240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0395959"/>
                  </a:ext>
                </a:extLst>
              </a:tr>
              <a:tr h="3755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20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TANI WAKARI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defTabSz="895350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4471766"/>
                  </a:ext>
                </a:extLst>
              </a:tr>
              <a:tr h="3755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21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TENGKER LENGKONG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6115354"/>
                  </a:ext>
                </a:extLst>
              </a:tr>
              <a:tr h="3755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22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IBU VONI LENGKONG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9637878"/>
                  </a:ext>
                </a:extLst>
              </a:tr>
              <a:tr h="3755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23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KEL. TINGKUE LONGKUTOY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64685249"/>
                  </a:ext>
                </a:extLst>
              </a:tr>
              <a:tr h="512304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2759498"/>
                  </a:ext>
                </a:extLst>
              </a:tr>
              <a:tr h="375506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3123393"/>
                  </a:ext>
                </a:extLst>
              </a:tr>
              <a:tr h="375506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32366531"/>
                  </a:ext>
                </a:extLst>
              </a:tr>
              <a:tr h="375506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30449587"/>
                  </a:ext>
                </a:extLst>
              </a:tr>
              <a:tr h="375506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JUMLAH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Rp. 	5,100,000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006318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E5C3DDA8-CFCF-9D7D-3695-B15089C88A64}"/>
              </a:ext>
            </a:extLst>
          </p:cNvPr>
          <p:cNvSpPr txBox="1"/>
          <p:nvPr/>
        </p:nvSpPr>
        <p:spPr>
          <a:xfrm>
            <a:off x="5232400" y="317497"/>
            <a:ext cx="2743200" cy="47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D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621F533-A3B9-BB4E-7C56-E1B380A85905}"/>
              </a:ext>
            </a:extLst>
          </p:cNvPr>
          <p:cNvSpPr txBox="1"/>
          <p:nvPr/>
        </p:nvSpPr>
        <p:spPr>
          <a:xfrm>
            <a:off x="4152900" y="25273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Rekapitulasi</a:t>
            </a:r>
            <a:r>
              <a:rPr lang="en-US" dirty="0"/>
              <a:t> </a:t>
            </a:r>
            <a:r>
              <a:rPr lang="en-US" dirty="0" err="1"/>
              <a:t>Selang</a:t>
            </a:r>
            <a:r>
              <a:rPr lang="en-US" dirty="0"/>
              <a:t> </a:t>
            </a:r>
            <a:r>
              <a:rPr lang="en-US" dirty="0" err="1"/>
              <a:t>Januari</a:t>
            </a:r>
            <a:r>
              <a:rPr lang="en-US" dirty="0"/>
              <a:t> </a:t>
            </a:r>
            <a:r>
              <a:rPr lang="en-US" dirty="0" err="1"/>
              <a:t>s.d</a:t>
            </a:r>
            <a:r>
              <a:rPr lang="en-US" dirty="0"/>
              <a:t> 31 </a:t>
            </a:r>
            <a:r>
              <a:rPr lang="en-US" dirty="0" err="1"/>
              <a:t>Desember</a:t>
            </a:r>
            <a:r>
              <a:rPr lang="en-US" dirty="0"/>
              <a:t> 2022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CE0EAC-0B8B-2F75-0E1B-E256A39FD7A6}"/>
              </a:ext>
            </a:extLst>
          </p:cNvPr>
          <p:cNvSpPr txBox="1"/>
          <p:nvPr/>
        </p:nvSpPr>
        <p:spPr>
          <a:xfrm>
            <a:off x="10718800" y="359849"/>
            <a:ext cx="193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ldo the Apache" panose="04030904040101010302" pitchFamily="82" charset="0"/>
              </a:rPr>
              <a:t>JANJI IMAN</a:t>
            </a:r>
            <a:endParaRPr lang="en-ID" sz="2400" dirty="0">
              <a:solidFill>
                <a:schemeClr val="bg1"/>
              </a:solidFill>
              <a:latin typeface="Aldo the Apache" panose="04030904040101010302" pitchFamily="8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F315A5-DE03-0DF9-99B9-1DA9CC6975B2}"/>
              </a:ext>
            </a:extLst>
          </p:cNvPr>
          <p:cNvSpPr txBox="1"/>
          <p:nvPr/>
        </p:nvSpPr>
        <p:spPr>
          <a:xfrm>
            <a:off x="10629900" y="21903"/>
            <a:ext cx="193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Bahnschrift SemiBold Condensed" panose="020B0502040204020203" pitchFamily="34" charset="0"/>
              </a:rPr>
              <a:t>Persembahan</a:t>
            </a:r>
            <a:endParaRPr lang="en-ID" sz="2400" dirty="0">
              <a:solidFill>
                <a:schemeClr val="bg1"/>
              </a:solidFill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17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6CAAB0-FCDC-F318-FC52-6184B608945C}"/>
              </a:ext>
            </a:extLst>
          </p:cNvPr>
          <p:cNvSpPr txBox="1"/>
          <p:nvPr/>
        </p:nvSpPr>
        <p:spPr>
          <a:xfrm>
            <a:off x="1152070" y="96159"/>
            <a:ext cx="3367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masis MT Pro Black" panose="02040A04050005020304" pitchFamily="18" charset="0"/>
                <a:cs typeface="Aharoni" panose="02010803020104030203" pitchFamily="2" charset="-79"/>
              </a:rPr>
              <a:t>KOLOM 8</a:t>
            </a:r>
            <a:endParaRPr lang="en-ID" sz="4000" dirty="0">
              <a:latin typeface="Amasis MT Pro Black" panose="02040A04050005020304" pitchFamily="18" charset="0"/>
              <a:cs typeface="Aharoni" panose="02010803020104030203" pitchFamily="2" charset="-79"/>
            </a:endParaRPr>
          </a:p>
        </p:txBody>
      </p:sp>
      <p:graphicFrame>
        <p:nvGraphicFramePr>
          <p:cNvPr id="18" name="Table 18">
            <a:extLst>
              <a:ext uri="{FF2B5EF4-FFF2-40B4-BE49-F238E27FC236}">
                <a16:creationId xmlns:a16="http://schemas.microsoft.com/office/drawing/2014/main" id="{FC03F40F-7E60-5504-3396-0BB042A700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611368"/>
              </p:ext>
            </p:extLst>
          </p:nvPr>
        </p:nvGraphicFramePr>
        <p:xfrm>
          <a:off x="266700" y="867544"/>
          <a:ext cx="5714999" cy="58937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93019">
                  <a:extLst>
                    <a:ext uri="{9D8B030D-6E8A-4147-A177-3AD203B41FA5}">
                      <a16:colId xmlns:a16="http://schemas.microsoft.com/office/drawing/2014/main" val="1714744458"/>
                    </a:ext>
                  </a:extLst>
                </a:gridCol>
                <a:gridCol w="3629401">
                  <a:extLst>
                    <a:ext uri="{9D8B030D-6E8A-4147-A177-3AD203B41FA5}">
                      <a16:colId xmlns:a16="http://schemas.microsoft.com/office/drawing/2014/main" val="2489900186"/>
                    </a:ext>
                  </a:extLst>
                </a:gridCol>
                <a:gridCol w="1592579">
                  <a:extLst>
                    <a:ext uri="{9D8B030D-6E8A-4147-A177-3AD203B41FA5}">
                      <a16:colId xmlns:a16="http://schemas.microsoft.com/office/drawing/2014/main" val="853791561"/>
                    </a:ext>
                  </a:extLst>
                </a:gridCol>
              </a:tblGrid>
              <a:tr h="39131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Nama </a:t>
                      </a:r>
                      <a:r>
                        <a:rPr lang="en-US" dirty="0" err="1"/>
                        <a:t>Keluarga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Jumlah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845635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KEL. </a:t>
                      </a:r>
                      <a:r>
                        <a:rPr lang="en-ID" sz="16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Pnt</a:t>
                      </a:r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. LONGKUTOY     </a:t>
                      </a:r>
                    </a:p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          KUMOLONTANG MARIO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Rp. 	1,500,000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206206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KEL. </a:t>
                      </a:r>
                      <a:r>
                        <a:rPr lang="en-ID" sz="16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Diaken</a:t>
                      </a:r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.  LONGKUTOY </a:t>
                      </a:r>
                    </a:p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        KUMOLONTANG STENLY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36744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SDR. BRIGITHA PANIGORO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724881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KEL. IROTH MAKARAWUNG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825176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KEL. IROTH TANI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Rp. 	200,000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039595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KEL. KALIGIS TULANGOW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Rp. 	1,650,000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4471766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 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KEL. KOLAMBAN TUNAS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Rp. 	1,600,000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6115354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KEL. KOLATUNG SEMBEL FEMMY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Rp. 	1,500,000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963787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IBU JD. KUMOLONTANG SAJANG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64685249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KEL. LASAPU KUMOLONTANG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Rp. 	900,000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2759498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11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KEL. LIU TUNAS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Rp. 	1,000,000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3123393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KEL. LONGKUTOY SAMBUAGA JOHNY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32366531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13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KEL. MAKARAWUNG SAJANG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30449587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14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KEL. MALONDA KALIGIS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Rp.	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0063188"/>
                  </a:ext>
                </a:extLst>
              </a:tr>
            </a:tbl>
          </a:graphicData>
        </a:graphic>
      </p:graphicFrame>
      <p:graphicFrame>
        <p:nvGraphicFramePr>
          <p:cNvPr id="20" name="Table 18">
            <a:extLst>
              <a:ext uri="{FF2B5EF4-FFF2-40B4-BE49-F238E27FC236}">
                <a16:creationId xmlns:a16="http://schemas.microsoft.com/office/drawing/2014/main" id="{F2FCFBAA-B3FA-BA6A-4CEB-58095C2207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879124"/>
              </p:ext>
            </p:extLst>
          </p:nvPr>
        </p:nvGraphicFramePr>
        <p:xfrm>
          <a:off x="6210301" y="867545"/>
          <a:ext cx="5714999" cy="585392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93019">
                  <a:extLst>
                    <a:ext uri="{9D8B030D-6E8A-4147-A177-3AD203B41FA5}">
                      <a16:colId xmlns:a16="http://schemas.microsoft.com/office/drawing/2014/main" val="1714744458"/>
                    </a:ext>
                  </a:extLst>
                </a:gridCol>
                <a:gridCol w="3621780">
                  <a:extLst>
                    <a:ext uri="{9D8B030D-6E8A-4147-A177-3AD203B41FA5}">
                      <a16:colId xmlns:a16="http://schemas.microsoft.com/office/drawing/2014/main" val="248990018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853791561"/>
                    </a:ext>
                  </a:extLst>
                </a:gridCol>
              </a:tblGrid>
              <a:tr h="39425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Nama </a:t>
                      </a:r>
                      <a:r>
                        <a:rPr lang="en-US" dirty="0" err="1"/>
                        <a:t>Keluarga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Jumlah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845635"/>
                  </a:ext>
                </a:extLst>
              </a:tr>
              <a:tr h="389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15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KEL. MALONDA KOLOAY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524000" algn="r"/>
                          <a:tab pos="1790700" algn="r"/>
                        </a:tabLst>
                        <a:defRPr/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Rp.	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7206206"/>
                  </a:ext>
                </a:extLst>
              </a:tr>
              <a:tr h="389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KEL. MAMAHIT IROTH YULTJE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36744"/>
                  </a:ext>
                </a:extLst>
              </a:tr>
              <a:tr h="389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17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KEL. MAMAHIT KATIMBOLAYU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Rp.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7248818"/>
                  </a:ext>
                </a:extLst>
              </a:tr>
              <a:tr h="389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18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KEL. MANOPO SAJANG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8251769"/>
                  </a:ext>
                </a:extLst>
              </a:tr>
              <a:tr h="389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19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KEL. RORI SEMBEL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defTabSz="895350" fontAlgn="ctr">
                        <a:tabLst>
                          <a:tab pos="15240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0395959"/>
                  </a:ext>
                </a:extLst>
              </a:tr>
              <a:tr h="389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KEL. SAMBUAGA SANGER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defTabSz="895350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4471766"/>
                  </a:ext>
                </a:extLst>
              </a:tr>
              <a:tr h="389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21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KEL. SEMBEL KOLAMBAN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6115354"/>
                  </a:ext>
                </a:extLst>
              </a:tr>
              <a:tr h="389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22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KEL. SEMBEL WORAN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Rp. 	-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9637878"/>
                  </a:ext>
                </a:extLst>
              </a:tr>
              <a:tr h="389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23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KEL. SENDUK KALIGIS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Rp.	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64685249"/>
                  </a:ext>
                </a:extLst>
              </a:tr>
              <a:tr h="38997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24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KEL. SENDUK LASAPU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Rp. 	500,000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2759498"/>
                  </a:ext>
                </a:extLst>
              </a:tr>
              <a:tr h="389977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3123393"/>
                  </a:ext>
                </a:extLst>
              </a:tr>
              <a:tr h="389977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32366531"/>
                  </a:ext>
                </a:extLst>
              </a:tr>
              <a:tr h="389977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</a:tabLst>
                      </a:pP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30449587"/>
                  </a:ext>
                </a:extLst>
              </a:tr>
              <a:tr h="389977">
                <a:tc>
                  <a:txBody>
                    <a:bodyPr/>
                    <a:lstStyle/>
                    <a:p>
                      <a:pPr algn="ctr" fontAlgn="b"/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 JUMLAH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524000" algn="r"/>
                          <a:tab pos="1790700" algn="r"/>
                        </a:tabLst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Congenial" panose="02000503040000020004" pitchFamily="2" charset="0"/>
                        </a:rPr>
                        <a:t> Rp. 	10,350,000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ongenial" panose="02000503040000020004" pitchFamily="2" charset="0"/>
                        <a:ea typeface="Verdana" panose="020B0604030504040204" pitchFamily="34" charset="0"/>
                        <a:cs typeface="Aharoni" panose="02010803020104030203" pitchFamily="2" charset="-79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006318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E5C3DDA8-CFCF-9D7D-3695-B15089C88A64}"/>
              </a:ext>
            </a:extLst>
          </p:cNvPr>
          <p:cNvSpPr txBox="1"/>
          <p:nvPr/>
        </p:nvSpPr>
        <p:spPr>
          <a:xfrm>
            <a:off x="5232400" y="317497"/>
            <a:ext cx="2743200" cy="47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D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621F533-A3B9-BB4E-7C56-E1B380A85905}"/>
              </a:ext>
            </a:extLst>
          </p:cNvPr>
          <p:cNvSpPr txBox="1"/>
          <p:nvPr/>
        </p:nvSpPr>
        <p:spPr>
          <a:xfrm>
            <a:off x="4152900" y="25273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Rekapitulasi</a:t>
            </a:r>
            <a:r>
              <a:rPr lang="en-US" dirty="0"/>
              <a:t> </a:t>
            </a:r>
            <a:r>
              <a:rPr lang="en-US" dirty="0" err="1"/>
              <a:t>Selang</a:t>
            </a:r>
            <a:r>
              <a:rPr lang="en-US" dirty="0"/>
              <a:t> </a:t>
            </a:r>
            <a:r>
              <a:rPr lang="en-US" dirty="0" err="1"/>
              <a:t>Januari</a:t>
            </a:r>
            <a:r>
              <a:rPr lang="en-US" dirty="0"/>
              <a:t> </a:t>
            </a:r>
            <a:r>
              <a:rPr lang="en-US" dirty="0" err="1"/>
              <a:t>s.d</a:t>
            </a:r>
            <a:r>
              <a:rPr lang="en-US" dirty="0"/>
              <a:t> 31 </a:t>
            </a:r>
            <a:r>
              <a:rPr lang="en-US" dirty="0" err="1"/>
              <a:t>Desember</a:t>
            </a:r>
            <a:r>
              <a:rPr lang="en-US" dirty="0"/>
              <a:t> 2022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424CE2-A274-CD92-D302-CA25DD123344}"/>
              </a:ext>
            </a:extLst>
          </p:cNvPr>
          <p:cNvSpPr txBox="1"/>
          <p:nvPr/>
        </p:nvSpPr>
        <p:spPr>
          <a:xfrm>
            <a:off x="10718800" y="359849"/>
            <a:ext cx="193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ldo the Apache" panose="04030904040101010302" pitchFamily="82" charset="0"/>
              </a:rPr>
              <a:t>JANJI IMAN</a:t>
            </a:r>
            <a:endParaRPr lang="en-ID" sz="2400" dirty="0">
              <a:solidFill>
                <a:schemeClr val="bg1"/>
              </a:solidFill>
              <a:latin typeface="Aldo the Apache" panose="04030904040101010302" pitchFamily="8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1E29C5-57CF-539B-51D2-1A3AC10135CD}"/>
              </a:ext>
            </a:extLst>
          </p:cNvPr>
          <p:cNvSpPr txBox="1"/>
          <p:nvPr/>
        </p:nvSpPr>
        <p:spPr>
          <a:xfrm>
            <a:off x="10629900" y="21903"/>
            <a:ext cx="193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Bahnschrift SemiBold Condensed" panose="020B0502040204020203" pitchFamily="34" charset="0"/>
              </a:rPr>
              <a:t>Persembahan</a:t>
            </a:r>
            <a:endParaRPr lang="en-ID" sz="2400" dirty="0">
              <a:solidFill>
                <a:schemeClr val="bg1"/>
              </a:solidFill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359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al Color Block_Win32_AP_v2" id="{3EA4D81A-EBDE-431D-8B15-A5A6F500D5A4}" vid="{8EBF5489-0BE1-418D-A69C-2193D304C7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85334180-0405-413B-834A-44FA9E05AD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615295-94F6-4CE2-A1B1-6B7E1DAA5A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5BAB77-79E1-4739-AA51-10C9079186D6}">
  <ds:schemaRefs>
    <ds:schemaRef ds:uri="http://purl.org/dc/terms/"/>
    <ds:schemaRef ds:uri="71af3243-3dd4-4a8d-8c0d-dd76da1f02a5"/>
    <ds:schemaRef ds:uri="http://schemas.microsoft.com/office/infopath/2007/PartnerControls"/>
    <ds:schemaRef ds:uri="16c05727-aa75-4e4a-9b5f-8a80a1165891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sharepoint/v3"/>
    <ds:schemaRef ds:uri="230e9df3-be65-4c73-a93b-d1236ebd677e"/>
    <ds:schemaRef ds:uri="http://schemas.microsoft.com/office/2006/metadata/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{128A27A9-9049-49E9-A8A2-AFE780939F95}tf45331398_win32</Template>
  <TotalTime>3069</TotalTime>
  <Words>3202</Words>
  <Application>Microsoft Office PowerPoint</Application>
  <PresentationFormat>Widescreen</PresentationFormat>
  <Paragraphs>898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Aldo the Apache</vt:lpstr>
      <vt:lpstr>Amasis MT Pro Black</vt:lpstr>
      <vt:lpstr>Arial</vt:lpstr>
      <vt:lpstr>Bahnschrift SemiBold Condensed</vt:lpstr>
      <vt:lpstr>Calibri</vt:lpstr>
      <vt:lpstr>Cambria</vt:lpstr>
      <vt:lpstr>Congenial</vt:lpstr>
      <vt:lpstr>Tenorite</vt:lpstr>
      <vt:lpstr>Office Theme</vt:lpstr>
      <vt:lpstr>Persembahan Janji Iman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Persembahan Janji Iman</dc:title>
  <dc:creator>Meydie Sambuaga</dc:creator>
  <cp:lastModifiedBy>Meydie Sambuaga</cp:lastModifiedBy>
  <cp:revision>11</cp:revision>
  <dcterms:created xsi:type="dcterms:W3CDTF">2022-11-17T05:27:00Z</dcterms:created>
  <dcterms:modified xsi:type="dcterms:W3CDTF">2023-01-08T04:47:08Z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